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6" r:id="rId5"/>
    <p:sldId id="272"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8" r:id="rId20"/>
    <p:sldId id="289" r:id="rId21"/>
    <p:sldId id="290" r:id="rId22"/>
    <p:sldId id="291" r:id="rId23"/>
    <p:sldId id="292" r:id="rId24"/>
    <p:sldId id="293" r:id="rId25"/>
    <p:sldId id="295" r:id="rId26"/>
    <p:sldId id="296" r:id="rId27"/>
    <p:sldId id="297" r:id="rId28"/>
    <p:sldId id="299" r:id="rId29"/>
    <p:sldId id="300" r:id="rId30"/>
    <p:sldId id="301" r:id="rId31"/>
    <p:sldId id="287" r:id="rId32"/>
    <p:sldId id="294" r:id="rId3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E11F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2277" autoAdjust="0"/>
  </p:normalViewPr>
  <p:slideViewPr>
    <p:cSldViewPr>
      <p:cViewPr varScale="1">
        <p:scale>
          <a:sx n="76" d="100"/>
          <a:sy n="76" d="100"/>
        </p:scale>
        <p:origin x="1642"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250398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3046116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3998387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1448052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91483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162800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1477007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3707745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265024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159365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A061563A-35C7-49EE-9FEB-8EB53781E0B1}" type="datetimeFigureOut">
              <a:rPr lang="pt-BR" smtClean="0"/>
              <a:t>18/10/2023</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179D665B-AE82-421C-9889-B36DA14A18A9}" type="slidenum">
              <a:rPr lang="pt-BR" smtClean="0"/>
              <a:t>‹nº›</a:t>
            </a:fld>
            <a:endParaRPr lang="pt-BR" dirty="0"/>
          </a:p>
        </p:txBody>
      </p:sp>
    </p:spTree>
    <p:extLst>
      <p:ext uri="{BB962C8B-B14F-4D97-AF65-F5344CB8AC3E}">
        <p14:creationId xmlns:p14="http://schemas.microsoft.com/office/powerpoint/2010/main" val="2039709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61563A-35C7-49EE-9FEB-8EB53781E0B1}" type="datetimeFigureOut">
              <a:rPr lang="pt-BR" smtClean="0"/>
              <a:t>18/10/2023</a:t>
            </a:fld>
            <a:endParaRPr lang="pt-BR" dirty="0"/>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D665B-AE82-421C-9889-B36DA14A18A9}" type="slidenum">
              <a:rPr lang="pt-BR" smtClean="0"/>
              <a:t>‹nº›</a:t>
            </a:fld>
            <a:endParaRPr lang="pt-BR" dirty="0"/>
          </a:p>
        </p:txBody>
      </p:sp>
    </p:spTree>
    <p:extLst>
      <p:ext uri="{BB962C8B-B14F-4D97-AF65-F5344CB8AC3E}">
        <p14:creationId xmlns:p14="http://schemas.microsoft.com/office/powerpoint/2010/main" val="9735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gif"/></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gif"/></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pt-BR/docs/Web/JavaScript" TargetMode="External"/><Relationship Id="rId2" Type="http://schemas.openxmlformats.org/officeDocument/2006/relationships/hyperlink" Target="https://www.javascripttutorial.net/" TargetMode="External"/><Relationship Id="rId1" Type="http://schemas.openxmlformats.org/officeDocument/2006/relationships/slideLayout" Target="../slideLayouts/slideLayout1.xml"/><Relationship Id="rId5" Type="http://schemas.openxmlformats.org/officeDocument/2006/relationships/image" Target="../media/image70.gif"/><Relationship Id="rId4" Type="http://schemas.openxmlformats.org/officeDocument/2006/relationships/hyperlink" Target="https://www.devmedia.com.br/classes-no-javascript/23866"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2.gif"/></Relationships>
</file>

<file path=ppt/slides/_rels/slide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5229200"/>
            <a:ext cx="9144000" cy="1628800"/>
          </a:xfrm>
          <a:solidFill>
            <a:srgbClr val="FFFF00"/>
          </a:solidFill>
        </p:spPr>
        <p:txBody>
          <a:bodyPr>
            <a:noAutofit/>
          </a:bodyPr>
          <a:lstStyle/>
          <a:p>
            <a:r>
              <a:rPr lang="pt-BR" sz="8000" b="1" dirty="0">
                <a:solidFill>
                  <a:srgbClr val="7030A0"/>
                </a:solidFill>
                <a:latin typeface="Impact" panose="020B0806030902050204" pitchFamily="34" charset="0"/>
                <a:cs typeface="Arial" pitchFamily="34" charset="0"/>
              </a:rPr>
              <a:t>       “</a:t>
            </a:r>
            <a:r>
              <a:rPr lang="pt-BR" sz="8000" b="1" dirty="0">
                <a:latin typeface="Impact" panose="020B0806030902050204" pitchFamily="34" charset="0"/>
                <a:cs typeface="Arial" pitchFamily="34" charset="0"/>
              </a:rPr>
              <a:t>3º ADS - ED</a:t>
            </a:r>
            <a:r>
              <a:rPr lang="pt-BR" sz="8000" b="1" dirty="0">
                <a:solidFill>
                  <a:srgbClr val="7030A0"/>
                </a:solidFill>
                <a:latin typeface="Impact" panose="020B0806030902050204" pitchFamily="34" charset="0"/>
                <a:cs typeface="Arial" pitchFamily="34" charset="0"/>
              </a:rPr>
              <a:t>”</a:t>
            </a:r>
            <a:endParaRPr lang="pt-BR" sz="4800" b="1" dirty="0">
              <a:solidFill>
                <a:srgbClr val="7030A0"/>
              </a:solidFill>
              <a:latin typeface="Impact" panose="020B0806030902050204" pitchFamily="34" charset="0"/>
              <a:cs typeface="Arial" pitchFamily="34" charset="0"/>
            </a:endParaRPr>
          </a:p>
        </p:txBody>
      </p:sp>
      <p:pic>
        <p:nvPicPr>
          <p:cNvPr id="1026" name="Picture 2" descr="Resultado de imagem para JS"/>
          <p:cNvPicPr>
            <a:picLocks noChangeAspect="1" noChangeArrowheads="1"/>
          </p:cNvPicPr>
          <p:nvPr/>
        </p:nvPicPr>
        <p:blipFill rotWithShape="1">
          <a:blip r:embed="rId2">
            <a:extLst>
              <a:ext uri="{28A0092B-C50C-407E-A947-70E740481C1C}">
                <a14:useLocalDpi xmlns:a14="http://schemas.microsoft.com/office/drawing/2010/main" val="0"/>
              </a:ext>
            </a:extLst>
          </a:blip>
          <a:srcRect l="19808" t="10773" r="19724" b="10902"/>
          <a:stretch/>
        </p:blipFill>
        <p:spPr bwMode="auto">
          <a:xfrm>
            <a:off x="3528742" y="1038240"/>
            <a:ext cx="5507754" cy="401303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35496" y="3329088"/>
            <a:ext cx="3811040" cy="1261884"/>
          </a:xfrm>
          <a:prstGeom prst="rect">
            <a:avLst/>
          </a:prstGeom>
          <a:noFill/>
        </p:spPr>
        <p:txBody>
          <a:bodyPr wrap="square" rtlCol="0">
            <a:spAutoFit/>
          </a:bodyPr>
          <a:lstStyle/>
          <a:p>
            <a:pPr algn="r"/>
            <a:r>
              <a:rPr lang="pt-BR" sz="3800" dirty="0">
                <a:solidFill>
                  <a:srgbClr val="E11F3B"/>
                </a:solidFill>
                <a:latin typeface="Bloody" pitchFamily="2" charset="0"/>
              </a:rPr>
              <a:t>Prof.º</a:t>
            </a:r>
          </a:p>
          <a:p>
            <a:pPr algn="r"/>
            <a:r>
              <a:rPr lang="pt-BR" sz="3800" dirty="0">
                <a:solidFill>
                  <a:srgbClr val="E11F3B"/>
                </a:solidFill>
                <a:latin typeface="Bloody" pitchFamily="2" charset="0"/>
              </a:rPr>
              <a:t>Alexandre Gomes</a:t>
            </a:r>
          </a:p>
        </p:txBody>
      </p:sp>
      <p:sp>
        <p:nvSpPr>
          <p:cNvPr id="3" name="Retângulo 2"/>
          <p:cNvSpPr/>
          <p:nvPr/>
        </p:nvSpPr>
        <p:spPr>
          <a:xfrm>
            <a:off x="35496" y="4434210"/>
            <a:ext cx="4104456" cy="707886"/>
          </a:xfrm>
          <a:prstGeom prst="rect">
            <a:avLst/>
          </a:prstGeom>
        </p:spPr>
        <p:txBody>
          <a:bodyPr wrap="square">
            <a:spAutoFit/>
          </a:bodyPr>
          <a:lstStyle/>
          <a:p>
            <a:r>
              <a:rPr lang="pt-BR" sz="2000" dirty="0">
                <a:solidFill>
                  <a:srgbClr val="7030A0"/>
                </a:solidFill>
              </a:rPr>
              <a:t>&gt;</a:t>
            </a:r>
            <a:r>
              <a:rPr lang="pt-BR" sz="2000" dirty="0">
                <a:solidFill>
                  <a:srgbClr val="00B0F0"/>
                </a:solidFill>
              </a:rPr>
              <a:t>alexandre.</a:t>
            </a:r>
            <a:r>
              <a:rPr lang="pt-BR" sz="2000" dirty="0">
                <a:solidFill>
                  <a:srgbClr val="FFFF00"/>
                </a:solidFill>
              </a:rPr>
              <a:t>silva</a:t>
            </a:r>
            <a:r>
              <a:rPr lang="pt-BR" sz="2000" dirty="0">
                <a:solidFill>
                  <a:srgbClr val="00B050"/>
                </a:solidFill>
              </a:rPr>
              <a:t>251</a:t>
            </a:r>
            <a:r>
              <a:rPr lang="pt-BR" sz="2000" dirty="0">
                <a:solidFill>
                  <a:srgbClr val="7030A0"/>
                </a:solidFill>
              </a:rPr>
              <a:t>@fatec.</a:t>
            </a:r>
            <a:r>
              <a:rPr lang="pt-BR" sz="2000" dirty="0">
                <a:solidFill>
                  <a:schemeClr val="bg1"/>
                </a:solidFill>
              </a:rPr>
              <a:t>sp.</a:t>
            </a:r>
            <a:r>
              <a:rPr lang="pt-BR" sz="2000" dirty="0">
                <a:solidFill>
                  <a:schemeClr val="accent6">
                    <a:lumMod val="75000"/>
                  </a:schemeClr>
                </a:solidFill>
              </a:rPr>
              <a:t>gov.</a:t>
            </a:r>
            <a:r>
              <a:rPr lang="pt-BR" sz="2000" dirty="0">
                <a:solidFill>
                  <a:srgbClr val="FF0066"/>
                </a:solidFill>
              </a:rPr>
              <a:t>br</a:t>
            </a:r>
          </a:p>
          <a:p>
            <a:r>
              <a:rPr lang="pt-BR" sz="2000" dirty="0">
                <a:solidFill>
                  <a:srgbClr val="7030A0"/>
                </a:solidFill>
              </a:rPr>
              <a:t>&gt;</a:t>
            </a:r>
            <a:r>
              <a:rPr lang="pt-BR" sz="2000" dirty="0">
                <a:solidFill>
                  <a:srgbClr val="FF0066"/>
                </a:solidFill>
              </a:rPr>
              <a:t>(16) </a:t>
            </a:r>
            <a:r>
              <a:rPr lang="pt-BR" sz="2000" dirty="0">
                <a:solidFill>
                  <a:srgbClr val="FFFF00"/>
                </a:solidFill>
              </a:rPr>
              <a:t>99201</a:t>
            </a:r>
            <a:r>
              <a:rPr lang="pt-BR" sz="2000" dirty="0">
                <a:solidFill>
                  <a:srgbClr val="00B050"/>
                </a:solidFill>
              </a:rPr>
              <a:t>-10</a:t>
            </a:r>
            <a:r>
              <a:rPr lang="pt-BR" sz="2000" dirty="0">
                <a:solidFill>
                  <a:srgbClr val="7030A0"/>
                </a:solidFill>
              </a:rPr>
              <a:t>10</a:t>
            </a:r>
          </a:p>
        </p:txBody>
      </p:sp>
      <p:pic>
        <p:nvPicPr>
          <p:cNvPr id="6" name="Picture 25" descr="C:\Users\Alexandre Gomes\Desktop\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4" y="191406"/>
            <a:ext cx="1800200" cy="1103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C:\Users\Alexandre Gomes\Desktop\visual-studio-code-logo-284BC24C39-seeklogo.co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792" y="5440105"/>
            <a:ext cx="1205496" cy="12014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reac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378" t="10896" r="19506" b="11968"/>
          <a:stretch/>
        </p:blipFill>
        <p:spPr bwMode="auto">
          <a:xfrm>
            <a:off x="2293144" y="90567"/>
            <a:ext cx="1463872" cy="1305631"/>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p:cNvSpPr txBox="1"/>
          <p:nvPr/>
        </p:nvSpPr>
        <p:spPr>
          <a:xfrm>
            <a:off x="3648594" y="345238"/>
            <a:ext cx="1899559" cy="769441"/>
          </a:xfrm>
          <a:prstGeom prst="rect">
            <a:avLst/>
          </a:prstGeom>
          <a:noFill/>
        </p:spPr>
        <p:txBody>
          <a:bodyPr wrap="none" rtlCol="0">
            <a:spAutoFit/>
          </a:bodyPr>
          <a:lstStyle/>
          <a:p>
            <a:r>
              <a:rPr lang="pt-BR" sz="4400" dirty="0">
                <a:solidFill>
                  <a:srgbClr val="4ED6E8"/>
                </a:solidFill>
              </a:rPr>
              <a:t>ReactJS</a:t>
            </a:r>
            <a:endParaRPr lang="pt-BR" sz="2800" dirty="0">
              <a:solidFill>
                <a:srgbClr val="4ED6E8"/>
              </a:solidFill>
            </a:endParaRPr>
          </a:p>
        </p:txBody>
      </p:sp>
      <p:pic>
        <p:nvPicPr>
          <p:cNvPr id="1042" name="Picture 18" descr="Resultado de imagem para Spring Boot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8152" y="172702"/>
            <a:ext cx="2446323" cy="104842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4E188874-9AAD-0B4F-388F-8462743DDCA7}"/>
              </a:ext>
            </a:extLst>
          </p:cNvPr>
          <p:cNvSpPr/>
          <p:nvPr/>
        </p:nvSpPr>
        <p:spPr>
          <a:xfrm rot="19036577">
            <a:off x="6314823" y="2418615"/>
            <a:ext cx="1448020" cy="1597214"/>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pic>
        <p:nvPicPr>
          <p:cNvPr id="12" name="Picture 4" descr="C:\Users\Alexandre Gomes\Desktop\J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372" r="13822" b="4493"/>
          <a:stretch/>
        </p:blipFill>
        <p:spPr bwMode="auto">
          <a:xfrm rot="19084591">
            <a:off x="6474077" y="2484634"/>
            <a:ext cx="1160580" cy="1522434"/>
          </a:xfrm>
          <a:prstGeom prst="rect">
            <a:avLst/>
          </a:prstGeom>
          <a:noFill/>
          <a:extLst>
            <a:ext uri="{909E8E84-426E-40DD-AFC4-6F175D3DCCD1}">
              <a14:hiddenFill xmlns:a14="http://schemas.microsoft.com/office/drawing/2010/main">
                <a:solidFill>
                  <a:srgbClr val="FFFFFF"/>
                </a:solidFill>
              </a14:hiddenFill>
            </a:ext>
          </a:extLst>
        </p:spPr>
      </p:pic>
      <p:sp>
        <p:nvSpPr>
          <p:cNvPr id="10" name="Forma Livre: Forma 9">
            <a:extLst>
              <a:ext uri="{FF2B5EF4-FFF2-40B4-BE49-F238E27FC236}">
                <a16:creationId xmlns:a16="http://schemas.microsoft.com/office/drawing/2014/main" id="{46D92595-D625-33A2-5357-554B2CA2380D}"/>
              </a:ext>
            </a:extLst>
          </p:cNvPr>
          <p:cNvSpPr/>
          <p:nvPr/>
        </p:nvSpPr>
        <p:spPr>
          <a:xfrm>
            <a:off x="84221" y="1191126"/>
            <a:ext cx="4343400" cy="2779295"/>
          </a:xfrm>
          <a:custGeom>
            <a:avLst/>
            <a:gdLst>
              <a:gd name="connsiteX0" fmla="*/ 24063 w 4343400"/>
              <a:gd name="connsiteY0" fmla="*/ 2562727 h 2779295"/>
              <a:gd name="connsiteX1" fmla="*/ 36095 w 4343400"/>
              <a:gd name="connsiteY1" fmla="*/ 2707106 h 2779295"/>
              <a:gd name="connsiteX2" fmla="*/ 228600 w 4343400"/>
              <a:gd name="connsiteY2" fmla="*/ 2779295 h 2779295"/>
              <a:gd name="connsiteX3" fmla="*/ 517358 w 4343400"/>
              <a:gd name="connsiteY3" fmla="*/ 2767263 h 2779295"/>
              <a:gd name="connsiteX4" fmla="*/ 637674 w 4343400"/>
              <a:gd name="connsiteY4" fmla="*/ 2755232 h 2779295"/>
              <a:gd name="connsiteX5" fmla="*/ 685800 w 4343400"/>
              <a:gd name="connsiteY5" fmla="*/ 2731169 h 2779295"/>
              <a:gd name="connsiteX6" fmla="*/ 721895 w 4343400"/>
              <a:gd name="connsiteY6" fmla="*/ 2719137 h 2779295"/>
              <a:gd name="connsiteX7" fmla="*/ 770021 w 4343400"/>
              <a:gd name="connsiteY7" fmla="*/ 2695074 h 2779295"/>
              <a:gd name="connsiteX8" fmla="*/ 866274 w 4343400"/>
              <a:gd name="connsiteY8" fmla="*/ 2671011 h 2779295"/>
              <a:gd name="connsiteX9" fmla="*/ 998621 w 4343400"/>
              <a:gd name="connsiteY9" fmla="*/ 2695074 h 2779295"/>
              <a:gd name="connsiteX10" fmla="*/ 1034716 w 4343400"/>
              <a:gd name="connsiteY10" fmla="*/ 2743200 h 2779295"/>
              <a:gd name="connsiteX11" fmla="*/ 1118937 w 4343400"/>
              <a:gd name="connsiteY11" fmla="*/ 2779295 h 2779295"/>
              <a:gd name="connsiteX12" fmla="*/ 1335505 w 4343400"/>
              <a:gd name="connsiteY12" fmla="*/ 2755232 h 2779295"/>
              <a:gd name="connsiteX13" fmla="*/ 1395663 w 4343400"/>
              <a:gd name="connsiteY13" fmla="*/ 2719137 h 2779295"/>
              <a:gd name="connsiteX14" fmla="*/ 1479884 w 4343400"/>
              <a:gd name="connsiteY14" fmla="*/ 2671011 h 2779295"/>
              <a:gd name="connsiteX15" fmla="*/ 1588168 w 4343400"/>
              <a:gd name="connsiteY15" fmla="*/ 2610853 h 2779295"/>
              <a:gd name="connsiteX16" fmla="*/ 1672390 w 4343400"/>
              <a:gd name="connsiteY16" fmla="*/ 2562727 h 2779295"/>
              <a:gd name="connsiteX17" fmla="*/ 1708484 w 4343400"/>
              <a:gd name="connsiteY17" fmla="*/ 2538663 h 2779295"/>
              <a:gd name="connsiteX18" fmla="*/ 1756611 w 4343400"/>
              <a:gd name="connsiteY18" fmla="*/ 2514600 h 2779295"/>
              <a:gd name="connsiteX19" fmla="*/ 1852863 w 4343400"/>
              <a:gd name="connsiteY19" fmla="*/ 2454442 h 2779295"/>
              <a:gd name="connsiteX20" fmla="*/ 1900990 w 4343400"/>
              <a:gd name="connsiteY20" fmla="*/ 2394285 h 2779295"/>
              <a:gd name="connsiteX21" fmla="*/ 1937084 w 4343400"/>
              <a:gd name="connsiteY21" fmla="*/ 2382253 h 2779295"/>
              <a:gd name="connsiteX22" fmla="*/ 1985211 w 4343400"/>
              <a:gd name="connsiteY22" fmla="*/ 2370221 h 2779295"/>
              <a:gd name="connsiteX23" fmla="*/ 2021305 w 4343400"/>
              <a:gd name="connsiteY23" fmla="*/ 2358190 h 2779295"/>
              <a:gd name="connsiteX24" fmla="*/ 2189747 w 4343400"/>
              <a:gd name="connsiteY24" fmla="*/ 2322095 h 2779295"/>
              <a:gd name="connsiteX25" fmla="*/ 2237874 w 4343400"/>
              <a:gd name="connsiteY25" fmla="*/ 2310063 h 2779295"/>
              <a:gd name="connsiteX26" fmla="*/ 2418347 w 4343400"/>
              <a:gd name="connsiteY26" fmla="*/ 2298032 h 2779295"/>
              <a:gd name="connsiteX27" fmla="*/ 2779295 w 4343400"/>
              <a:gd name="connsiteY27" fmla="*/ 2273969 h 2779295"/>
              <a:gd name="connsiteX28" fmla="*/ 3140242 w 4343400"/>
              <a:gd name="connsiteY28" fmla="*/ 2286000 h 2779295"/>
              <a:gd name="connsiteX29" fmla="*/ 3224463 w 4343400"/>
              <a:gd name="connsiteY29" fmla="*/ 2298032 h 2779295"/>
              <a:gd name="connsiteX30" fmla="*/ 3296653 w 4343400"/>
              <a:gd name="connsiteY30" fmla="*/ 2273969 h 2779295"/>
              <a:gd name="connsiteX31" fmla="*/ 3344779 w 4343400"/>
              <a:gd name="connsiteY31" fmla="*/ 2201779 h 2779295"/>
              <a:gd name="connsiteX32" fmla="*/ 3404937 w 4343400"/>
              <a:gd name="connsiteY32" fmla="*/ 2129590 h 2779295"/>
              <a:gd name="connsiteX33" fmla="*/ 3416968 w 4343400"/>
              <a:gd name="connsiteY33" fmla="*/ 2057400 h 2779295"/>
              <a:gd name="connsiteX34" fmla="*/ 3453063 w 4343400"/>
              <a:gd name="connsiteY34" fmla="*/ 1780674 h 2779295"/>
              <a:gd name="connsiteX35" fmla="*/ 3489158 w 4343400"/>
              <a:gd name="connsiteY35" fmla="*/ 1672390 h 2779295"/>
              <a:gd name="connsiteX36" fmla="*/ 3525253 w 4343400"/>
              <a:gd name="connsiteY36" fmla="*/ 1636295 h 2779295"/>
              <a:gd name="connsiteX37" fmla="*/ 3537284 w 4343400"/>
              <a:gd name="connsiteY37" fmla="*/ 1588169 h 2779295"/>
              <a:gd name="connsiteX38" fmla="*/ 3633537 w 4343400"/>
              <a:gd name="connsiteY38" fmla="*/ 1491916 h 2779295"/>
              <a:gd name="connsiteX39" fmla="*/ 3669632 w 4343400"/>
              <a:gd name="connsiteY39" fmla="*/ 1443790 h 2779295"/>
              <a:gd name="connsiteX40" fmla="*/ 3777916 w 4343400"/>
              <a:gd name="connsiteY40" fmla="*/ 1359569 h 2779295"/>
              <a:gd name="connsiteX41" fmla="*/ 3874168 w 4343400"/>
              <a:gd name="connsiteY41" fmla="*/ 1299411 h 2779295"/>
              <a:gd name="connsiteX42" fmla="*/ 4006516 w 4343400"/>
              <a:gd name="connsiteY42" fmla="*/ 1275348 h 2779295"/>
              <a:gd name="connsiteX43" fmla="*/ 4042611 w 4343400"/>
              <a:gd name="connsiteY43" fmla="*/ 1263316 h 2779295"/>
              <a:gd name="connsiteX44" fmla="*/ 4126832 w 4343400"/>
              <a:gd name="connsiteY44" fmla="*/ 1227221 h 2779295"/>
              <a:gd name="connsiteX45" fmla="*/ 4162926 w 4343400"/>
              <a:gd name="connsiteY45" fmla="*/ 1179095 h 2779295"/>
              <a:gd name="connsiteX46" fmla="*/ 4186990 w 4343400"/>
              <a:gd name="connsiteY46" fmla="*/ 1155032 h 2779295"/>
              <a:gd name="connsiteX47" fmla="*/ 4211053 w 4343400"/>
              <a:gd name="connsiteY47" fmla="*/ 1118937 h 2779295"/>
              <a:gd name="connsiteX48" fmla="*/ 4235116 w 4343400"/>
              <a:gd name="connsiteY48" fmla="*/ 1046748 h 2779295"/>
              <a:gd name="connsiteX49" fmla="*/ 4259179 w 4343400"/>
              <a:gd name="connsiteY49" fmla="*/ 962527 h 2779295"/>
              <a:gd name="connsiteX50" fmla="*/ 4319337 w 4343400"/>
              <a:gd name="connsiteY50" fmla="*/ 782053 h 2779295"/>
              <a:gd name="connsiteX51" fmla="*/ 4343400 w 4343400"/>
              <a:gd name="connsiteY51" fmla="*/ 601579 h 2779295"/>
              <a:gd name="connsiteX52" fmla="*/ 4331368 w 4343400"/>
              <a:gd name="connsiteY52" fmla="*/ 300790 h 2779295"/>
              <a:gd name="connsiteX53" fmla="*/ 4295274 w 4343400"/>
              <a:gd name="connsiteY53" fmla="*/ 204537 h 2779295"/>
              <a:gd name="connsiteX54" fmla="*/ 4259179 w 4343400"/>
              <a:gd name="connsiteY54" fmla="*/ 180474 h 2779295"/>
              <a:gd name="connsiteX55" fmla="*/ 4211053 w 4343400"/>
              <a:gd name="connsiteY55" fmla="*/ 144379 h 2779295"/>
              <a:gd name="connsiteX56" fmla="*/ 4162926 w 4343400"/>
              <a:gd name="connsiteY56" fmla="*/ 132348 h 2779295"/>
              <a:gd name="connsiteX57" fmla="*/ 3982453 w 4343400"/>
              <a:gd name="connsiteY57" fmla="*/ 96253 h 2779295"/>
              <a:gd name="connsiteX58" fmla="*/ 3561347 w 4343400"/>
              <a:gd name="connsiteY58" fmla="*/ 108285 h 2779295"/>
              <a:gd name="connsiteX59" fmla="*/ 3429000 w 4343400"/>
              <a:gd name="connsiteY59" fmla="*/ 144379 h 2779295"/>
              <a:gd name="connsiteX60" fmla="*/ 3368842 w 4343400"/>
              <a:gd name="connsiteY60" fmla="*/ 156411 h 2779295"/>
              <a:gd name="connsiteX61" fmla="*/ 3320716 w 4343400"/>
              <a:gd name="connsiteY61" fmla="*/ 168442 h 2779295"/>
              <a:gd name="connsiteX62" fmla="*/ 3272590 w 4343400"/>
              <a:gd name="connsiteY62" fmla="*/ 192506 h 2779295"/>
              <a:gd name="connsiteX63" fmla="*/ 2983832 w 4343400"/>
              <a:gd name="connsiteY63" fmla="*/ 192506 h 2779295"/>
              <a:gd name="connsiteX64" fmla="*/ 2731168 w 4343400"/>
              <a:gd name="connsiteY64" fmla="*/ 204537 h 2779295"/>
              <a:gd name="connsiteX65" fmla="*/ 2466474 w 4343400"/>
              <a:gd name="connsiteY65" fmla="*/ 180474 h 2779295"/>
              <a:gd name="connsiteX66" fmla="*/ 2358190 w 4343400"/>
              <a:gd name="connsiteY66" fmla="*/ 144379 h 2779295"/>
              <a:gd name="connsiteX67" fmla="*/ 2249905 w 4343400"/>
              <a:gd name="connsiteY67" fmla="*/ 108285 h 2779295"/>
              <a:gd name="connsiteX68" fmla="*/ 2201779 w 4343400"/>
              <a:gd name="connsiteY68" fmla="*/ 84221 h 2779295"/>
              <a:gd name="connsiteX69" fmla="*/ 2117558 w 4343400"/>
              <a:gd name="connsiteY69" fmla="*/ 60158 h 2779295"/>
              <a:gd name="connsiteX70" fmla="*/ 2081463 w 4343400"/>
              <a:gd name="connsiteY70" fmla="*/ 48127 h 2779295"/>
              <a:gd name="connsiteX71" fmla="*/ 1925053 w 4343400"/>
              <a:gd name="connsiteY71" fmla="*/ 72190 h 2779295"/>
              <a:gd name="connsiteX72" fmla="*/ 1864895 w 4343400"/>
              <a:gd name="connsiteY72" fmla="*/ 96253 h 2779295"/>
              <a:gd name="connsiteX73" fmla="*/ 1780674 w 4343400"/>
              <a:gd name="connsiteY73" fmla="*/ 144379 h 2779295"/>
              <a:gd name="connsiteX74" fmla="*/ 1720516 w 4343400"/>
              <a:gd name="connsiteY74" fmla="*/ 156411 h 2779295"/>
              <a:gd name="connsiteX75" fmla="*/ 1672390 w 4343400"/>
              <a:gd name="connsiteY75" fmla="*/ 144379 h 2779295"/>
              <a:gd name="connsiteX76" fmla="*/ 1624263 w 4343400"/>
              <a:gd name="connsiteY76" fmla="*/ 108285 h 2779295"/>
              <a:gd name="connsiteX77" fmla="*/ 1564105 w 4343400"/>
              <a:gd name="connsiteY77" fmla="*/ 60158 h 2779295"/>
              <a:gd name="connsiteX78" fmla="*/ 1515979 w 4343400"/>
              <a:gd name="connsiteY78" fmla="*/ 48127 h 2779295"/>
              <a:gd name="connsiteX79" fmla="*/ 1383632 w 4343400"/>
              <a:gd name="connsiteY79" fmla="*/ 60158 h 2779295"/>
              <a:gd name="connsiteX80" fmla="*/ 1251284 w 4343400"/>
              <a:gd name="connsiteY80" fmla="*/ 120316 h 2779295"/>
              <a:gd name="connsiteX81" fmla="*/ 1191126 w 4343400"/>
              <a:gd name="connsiteY81" fmla="*/ 144379 h 2779295"/>
              <a:gd name="connsiteX82" fmla="*/ 1155032 w 4343400"/>
              <a:gd name="connsiteY82" fmla="*/ 156411 h 2779295"/>
              <a:gd name="connsiteX83" fmla="*/ 1094874 w 4343400"/>
              <a:gd name="connsiteY83" fmla="*/ 180474 h 2779295"/>
              <a:gd name="connsiteX84" fmla="*/ 950495 w 4343400"/>
              <a:gd name="connsiteY84" fmla="*/ 156411 h 2779295"/>
              <a:gd name="connsiteX85" fmla="*/ 842211 w 4343400"/>
              <a:gd name="connsiteY85" fmla="*/ 84221 h 2779295"/>
              <a:gd name="connsiteX86" fmla="*/ 806116 w 4343400"/>
              <a:gd name="connsiteY86" fmla="*/ 60158 h 2779295"/>
              <a:gd name="connsiteX87" fmla="*/ 757990 w 4343400"/>
              <a:gd name="connsiteY87" fmla="*/ 48127 h 2779295"/>
              <a:gd name="connsiteX88" fmla="*/ 721895 w 4343400"/>
              <a:gd name="connsiteY88" fmla="*/ 36095 h 2779295"/>
              <a:gd name="connsiteX89" fmla="*/ 625642 w 4343400"/>
              <a:gd name="connsiteY89" fmla="*/ 0 h 2779295"/>
              <a:gd name="connsiteX90" fmla="*/ 312821 w 4343400"/>
              <a:gd name="connsiteY90" fmla="*/ 12032 h 2779295"/>
              <a:gd name="connsiteX91" fmla="*/ 228600 w 4343400"/>
              <a:gd name="connsiteY91" fmla="*/ 24063 h 2779295"/>
              <a:gd name="connsiteX92" fmla="*/ 120316 w 4343400"/>
              <a:gd name="connsiteY92" fmla="*/ 48127 h 2779295"/>
              <a:gd name="connsiteX93" fmla="*/ 84221 w 4343400"/>
              <a:gd name="connsiteY93" fmla="*/ 72190 h 2779295"/>
              <a:gd name="connsiteX94" fmla="*/ 72190 w 4343400"/>
              <a:gd name="connsiteY94" fmla="*/ 120316 h 2779295"/>
              <a:gd name="connsiteX95" fmla="*/ 60158 w 4343400"/>
              <a:gd name="connsiteY95" fmla="*/ 156411 h 2779295"/>
              <a:gd name="connsiteX96" fmla="*/ 48126 w 4343400"/>
              <a:gd name="connsiteY96" fmla="*/ 216569 h 2779295"/>
              <a:gd name="connsiteX97" fmla="*/ 24063 w 4343400"/>
              <a:gd name="connsiteY97" fmla="*/ 312821 h 2779295"/>
              <a:gd name="connsiteX98" fmla="*/ 12032 w 4343400"/>
              <a:gd name="connsiteY98" fmla="*/ 421106 h 2779295"/>
              <a:gd name="connsiteX99" fmla="*/ 0 w 4343400"/>
              <a:gd name="connsiteY99" fmla="*/ 517358 h 2779295"/>
              <a:gd name="connsiteX100" fmla="*/ 24063 w 4343400"/>
              <a:gd name="connsiteY100" fmla="*/ 637674 h 2779295"/>
              <a:gd name="connsiteX101" fmla="*/ 60158 w 4343400"/>
              <a:gd name="connsiteY101" fmla="*/ 661737 h 2779295"/>
              <a:gd name="connsiteX102" fmla="*/ 108284 w 4343400"/>
              <a:gd name="connsiteY102" fmla="*/ 733927 h 2779295"/>
              <a:gd name="connsiteX103" fmla="*/ 96253 w 4343400"/>
              <a:gd name="connsiteY103" fmla="*/ 818148 h 2779295"/>
              <a:gd name="connsiteX104" fmla="*/ 72190 w 4343400"/>
              <a:gd name="connsiteY104" fmla="*/ 854242 h 2779295"/>
              <a:gd name="connsiteX105" fmla="*/ 48126 w 4343400"/>
              <a:gd name="connsiteY105" fmla="*/ 902369 h 2779295"/>
              <a:gd name="connsiteX106" fmla="*/ 24063 w 4343400"/>
              <a:gd name="connsiteY106" fmla="*/ 986590 h 2779295"/>
              <a:gd name="connsiteX107" fmla="*/ 12032 w 4343400"/>
              <a:gd name="connsiteY107" fmla="*/ 1034716 h 2779295"/>
              <a:gd name="connsiteX108" fmla="*/ 36095 w 4343400"/>
              <a:gd name="connsiteY108" fmla="*/ 1227221 h 2779295"/>
              <a:gd name="connsiteX109" fmla="*/ 60158 w 4343400"/>
              <a:gd name="connsiteY109" fmla="*/ 1323474 h 2779295"/>
              <a:gd name="connsiteX110" fmla="*/ 36095 w 4343400"/>
              <a:gd name="connsiteY110" fmla="*/ 1407695 h 2779295"/>
              <a:gd name="connsiteX111" fmla="*/ 24063 w 4343400"/>
              <a:gd name="connsiteY111" fmla="*/ 1443790 h 2779295"/>
              <a:gd name="connsiteX112" fmla="*/ 12032 w 4343400"/>
              <a:gd name="connsiteY112" fmla="*/ 1491916 h 2779295"/>
              <a:gd name="connsiteX113" fmla="*/ 48126 w 4343400"/>
              <a:gd name="connsiteY113" fmla="*/ 1684421 h 2779295"/>
              <a:gd name="connsiteX114" fmla="*/ 60158 w 4343400"/>
              <a:gd name="connsiteY114" fmla="*/ 1732548 h 2779295"/>
              <a:gd name="connsiteX115" fmla="*/ 36095 w 4343400"/>
              <a:gd name="connsiteY115" fmla="*/ 1852863 h 2779295"/>
              <a:gd name="connsiteX116" fmla="*/ 12032 w 4343400"/>
              <a:gd name="connsiteY116" fmla="*/ 1888958 h 2779295"/>
              <a:gd name="connsiteX117" fmla="*/ 24063 w 4343400"/>
              <a:gd name="connsiteY117" fmla="*/ 2093495 h 2779295"/>
              <a:gd name="connsiteX118" fmla="*/ 48126 w 4343400"/>
              <a:gd name="connsiteY118" fmla="*/ 2141621 h 2779295"/>
              <a:gd name="connsiteX119" fmla="*/ 36095 w 4343400"/>
              <a:gd name="connsiteY119" fmla="*/ 2346158 h 2779295"/>
              <a:gd name="connsiteX120" fmla="*/ 24063 w 4343400"/>
              <a:gd name="connsiteY120" fmla="*/ 2562727 h 277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343400" h="2779295">
                <a:moveTo>
                  <a:pt x="24063" y="2562727"/>
                </a:moveTo>
                <a:cubicBezTo>
                  <a:pt x="24063" y="2622885"/>
                  <a:pt x="9860" y="2666561"/>
                  <a:pt x="36095" y="2707106"/>
                </a:cubicBezTo>
                <a:cubicBezTo>
                  <a:pt x="70456" y="2760209"/>
                  <a:pt x="170817" y="2769664"/>
                  <a:pt x="228600" y="2779295"/>
                </a:cubicBezTo>
                <a:lnTo>
                  <a:pt x="517358" y="2767263"/>
                </a:lnTo>
                <a:cubicBezTo>
                  <a:pt x="557594" y="2764896"/>
                  <a:pt x="598263" y="2763677"/>
                  <a:pt x="637674" y="2755232"/>
                </a:cubicBezTo>
                <a:cubicBezTo>
                  <a:pt x="655211" y="2751474"/>
                  <a:pt x="669315" y="2738234"/>
                  <a:pt x="685800" y="2731169"/>
                </a:cubicBezTo>
                <a:cubicBezTo>
                  <a:pt x="697457" y="2726173"/>
                  <a:pt x="710238" y="2724133"/>
                  <a:pt x="721895" y="2719137"/>
                </a:cubicBezTo>
                <a:cubicBezTo>
                  <a:pt x="738380" y="2712072"/>
                  <a:pt x="753006" y="2700746"/>
                  <a:pt x="770021" y="2695074"/>
                </a:cubicBezTo>
                <a:cubicBezTo>
                  <a:pt x="801396" y="2684616"/>
                  <a:pt x="866274" y="2671011"/>
                  <a:pt x="866274" y="2671011"/>
                </a:cubicBezTo>
                <a:cubicBezTo>
                  <a:pt x="910390" y="2679032"/>
                  <a:pt x="957407" y="2677411"/>
                  <a:pt x="998621" y="2695074"/>
                </a:cubicBezTo>
                <a:cubicBezTo>
                  <a:pt x="1017052" y="2702973"/>
                  <a:pt x="1018288" y="2731701"/>
                  <a:pt x="1034716" y="2743200"/>
                </a:cubicBezTo>
                <a:cubicBezTo>
                  <a:pt x="1059738" y="2760715"/>
                  <a:pt x="1090863" y="2767263"/>
                  <a:pt x="1118937" y="2779295"/>
                </a:cubicBezTo>
                <a:cubicBezTo>
                  <a:pt x="1141472" y="2777793"/>
                  <a:pt x="1278097" y="2783936"/>
                  <a:pt x="1335505" y="2755232"/>
                </a:cubicBezTo>
                <a:cubicBezTo>
                  <a:pt x="1356421" y="2744774"/>
                  <a:pt x="1375221" y="2730494"/>
                  <a:pt x="1395663" y="2719137"/>
                </a:cubicBezTo>
                <a:cubicBezTo>
                  <a:pt x="1447054" y="2690586"/>
                  <a:pt x="1436662" y="2703428"/>
                  <a:pt x="1479884" y="2671011"/>
                </a:cubicBezTo>
                <a:cubicBezTo>
                  <a:pt x="1560261" y="2610729"/>
                  <a:pt x="1510424" y="2630290"/>
                  <a:pt x="1588168" y="2610853"/>
                </a:cubicBezTo>
                <a:cubicBezTo>
                  <a:pt x="1704554" y="2523564"/>
                  <a:pt x="1580518" y="2608664"/>
                  <a:pt x="1672390" y="2562727"/>
                </a:cubicBezTo>
                <a:cubicBezTo>
                  <a:pt x="1685323" y="2556260"/>
                  <a:pt x="1695929" y="2545837"/>
                  <a:pt x="1708484" y="2538663"/>
                </a:cubicBezTo>
                <a:cubicBezTo>
                  <a:pt x="1724057" y="2529764"/>
                  <a:pt x="1740932" y="2523310"/>
                  <a:pt x="1756611" y="2514600"/>
                </a:cubicBezTo>
                <a:cubicBezTo>
                  <a:pt x="1800149" y="2490412"/>
                  <a:pt x="1815255" y="2479515"/>
                  <a:pt x="1852863" y="2454442"/>
                </a:cubicBezTo>
                <a:cubicBezTo>
                  <a:pt x="1863794" y="2438046"/>
                  <a:pt x="1881939" y="2405715"/>
                  <a:pt x="1900990" y="2394285"/>
                </a:cubicBezTo>
                <a:cubicBezTo>
                  <a:pt x="1911865" y="2387760"/>
                  <a:pt x="1924890" y="2385737"/>
                  <a:pt x="1937084" y="2382253"/>
                </a:cubicBezTo>
                <a:cubicBezTo>
                  <a:pt x="1952984" y="2377710"/>
                  <a:pt x="1969311" y="2374764"/>
                  <a:pt x="1985211" y="2370221"/>
                </a:cubicBezTo>
                <a:cubicBezTo>
                  <a:pt x="1997405" y="2366737"/>
                  <a:pt x="2009111" y="2361674"/>
                  <a:pt x="2021305" y="2358190"/>
                </a:cubicBezTo>
                <a:cubicBezTo>
                  <a:pt x="2098609" y="2336103"/>
                  <a:pt x="2079189" y="2349735"/>
                  <a:pt x="2189747" y="2322095"/>
                </a:cubicBezTo>
                <a:cubicBezTo>
                  <a:pt x="2205789" y="2318084"/>
                  <a:pt x="2221429" y="2311794"/>
                  <a:pt x="2237874" y="2310063"/>
                </a:cubicBezTo>
                <a:cubicBezTo>
                  <a:pt x="2297834" y="2303751"/>
                  <a:pt x="2358189" y="2302042"/>
                  <a:pt x="2418347" y="2298032"/>
                </a:cubicBezTo>
                <a:cubicBezTo>
                  <a:pt x="2559680" y="2262698"/>
                  <a:pt x="2500615" y="2273969"/>
                  <a:pt x="2779295" y="2273969"/>
                </a:cubicBezTo>
                <a:cubicBezTo>
                  <a:pt x="2899677" y="2273969"/>
                  <a:pt x="3019926" y="2281990"/>
                  <a:pt x="3140242" y="2286000"/>
                </a:cubicBezTo>
                <a:cubicBezTo>
                  <a:pt x="3168316" y="2290011"/>
                  <a:pt x="3196188" y="2300207"/>
                  <a:pt x="3224463" y="2298032"/>
                </a:cubicBezTo>
                <a:cubicBezTo>
                  <a:pt x="3249753" y="2296087"/>
                  <a:pt x="3296653" y="2273969"/>
                  <a:pt x="3296653" y="2273969"/>
                </a:cubicBezTo>
                <a:cubicBezTo>
                  <a:pt x="3312695" y="2249906"/>
                  <a:pt x="3324329" y="2222229"/>
                  <a:pt x="3344779" y="2201779"/>
                </a:cubicBezTo>
                <a:cubicBezTo>
                  <a:pt x="3391099" y="2155460"/>
                  <a:pt x="3371436" y="2179842"/>
                  <a:pt x="3404937" y="2129590"/>
                </a:cubicBezTo>
                <a:cubicBezTo>
                  <a:pt x="3408947" y="2105527"/>
                  <a:pt x="3415097" y="2081723"/>
                  <a:pt x="3416968" y="2057400"/>
                </a:cubicBezTo>
                <a:cubicBezTo>
                  <a:pt x="3437485" y="1790683"/>
                  <a:pt x="3383055" y="1885688"/>
                  <a:pt x="3453063" y="1780674"/>
                </a:cubicBezTo>
                <a:cubicBezTo>
                  <a:pt x="3461661" y="1746285"/>
                  <a:pt x="3470281" y="1702593"/>
                  <a:pt x="3489158" y="1672390"/>
                </a:cubicBezTo>
                <a:cubicBezTo>
                  <a:pt x="3498176" y="1657961"/>
                  <a:pt x="3513221" y="1648327"/>
                  <a:pt x="3525253" y="1636295"/>
                </a:cubicBezTo>
                <a:cubicBezTo>
                  <a:pt x="3529263" y="1620253"/>
                  <a:pt x="3529254" y="1602624"/>
                  <a:pt x="3537284" y="1588169"/>
                </a:cubicBezTo>
                <a:cubicBezTo>
                  <a:pt x="3583718" y="1504588"/>
                  <a:pt x="3575971" y="1549482"/>
                  <a:pt x="3633537" y="1491916"/>
                </a:cubicBezTo>
                <a:cubicBezTo>
                  <a:pt x="3647716" y="1477737"/>
                  <a:pt x="3654850" y="1457340"/>
                  <a:pt x="3669632" y="1443790"/>
                </a:cubicBezTo>
                <a:cubicBezTo>
                  <a:pt x="3703340" y="1412891"/>
                  <a:pt x="3741672" y="1387449"/>
                  <a:pt x="3777916" y="1359569"/>
                </a:cubicBezTo>
                <a:cubicBezTo>
                  <a:pt x="3813925" y="1331869"/>
                  <a:pt x="3831777" y="1315308"/>
                  <a:pt x="3874168" y="1299411"/>
                </a:cubicBezTo>
                <a:cubicBezTo>
                  <a:pt x="3909081" y="1286319"/>
                  <a:pt x="3975768" y="1279740"/>
                  <a:pt x="4006516" y="1275348"/>
                </a:cubicBezTo>
                <a:cubicBezTo>
                  <a:pt x="4018548" y="1271337"/>
                  <a:pt x="4030954" y="1268312"/>
                  <a:pt x="4042611" y="1263316"/>
                </a:cubicBezTo>
                <a:cubicBezTo>
                  <a:pt x="4146683" y="1218713"/>
                  <a:pt x="4042182" y="1255438"/>
                  <a:pt x="4126832" y="1227221"/>
                </a:cubicBezTo>
                <a:cubicBezTo>
                  <a:pt x="4138863" y="1211179"/>
                  <a:pt x="4150089" y="1194500"/>
                  <a:pt x="4162926" y="1179095"/>
                </a:cubicBezTo>
                <a:cubicBezTo>
                  <a:pt x="4170188" y="1170381"/>
                  <a:pt x="4179904" y="1163890"/>
                  <a:pt x="4186990" y="1155032"/>
                </a:cubicBezTo>
                <a:cubicBezTo>
                  <a:pt x="4196023" y="1143741"/>
                  <a:pt x="4203032" y="1130969"/>
                  <a:pt x="4211053" y="1118937"/>
                </a:cubicBezTo>
                <a:cubicBezTo>
                  <a:pt x="4219074" y="1094874"/>
                  <a:pt x="4228965" y="1071355"/>
                  <a:pt x="4235116" y="1046748"/>
                </a:cubicBezTo>
                <a:cubicBezTo>
                  <a:pt x="4241223" y="1022317"/>
                  <a:pt x="4248820" y="986699"/>
                  <a:pt x="4259179" y="962527"/>
                </a:cubicBezTo>
                <a:cubicBezTo>
                  <a:pt x="4304380" y="857058"/>
                  <a:pt x="4276766" y="973624"/>
                  <a:pt x="4319337" y="782053"/>
                </a:cubicBezTo>
                <a:cubicBezTo>
                  <a:pt x="4324078" y="760716"/>
                  <a:pt x="4341375" y="617776"/>
                  <a:pt x="4343400" y="601579"/>
                </a:cubicBezTo>
                <a:cubicBezTo>
                  <a:pt x="4339389" y="501316"/>
                  <a:pt x="4338272" y="400895"/>
                  <a:pt x="4331368" y="300790"/>
                </a:cubicBezTo>
                <a:cubicBezTo>
                  <a:pt x="4329664" y="276078"/>
                  <a:pt x="4310814" y="223184"/>
                  <a:pt x="4295274" y="204537"/>
                </a:cubicBezTo>
                <a:cubicBezTo>
                  <a:pt x="4286017" y="193428"/>
                  <a:pt x="4270946" y="188879"/>
                  <a:pt x="4259179" y="180474"/>
                </a:cubicBezTo>
                <a:cubicBezTo>
                  <a:pt x="4242862" y="168819"/>
                  <a:pt x="4228989" y="153347"/>
                  <a:pt x="4211053" y="144379"/>
                </a:cubicBezTo>
                <a:cubicBezTo>
                  <a:pt x="4196263" y="136984"/>
                  <a:pt x="4178879" y="136699"/>
                  <a:pt x="4162926" y="132348"/>
                </a:cubicBezTo>
                <a:cubicBezTo>
                  <a:pt x="4037473" y="98134"/>
                  <a:pt x="4118908" y="113311"/>
                  <a:pt x="3982453" y="96253"/>
                </a:cubicBezTo>
                <a:cubicBezTo>
                  <a:pt x="3842084" y="100264"/>
                  <a:pt x="3701432" y="98512"/>
                  <a:pt x="3561347" y="108285"/>
                </a:cubicBezTo>
                <a:cubicBezTo>
                  <a:pt x="3480015" y="113959"/>
                  <a:pt x="3486029" y="130122"/>
                  <a:pt x="3429000" y="144379"/>
                </a:cubicBezTo>
                <a:cubicBezTo>
                  <a:pt x="3409161" y="149339"/>
                  <a:pt x="3388805" y="151975"/>
                  <a:pt x="3368842" y="156411"/>
                </a:cubicBezTo>
                <a:cubicBezTo>
                  <a:pt x="3352700" y="159998"/>
                  <a:pt x="3336758" y="164432"/>
                  <a:pt x="3320716" y="168442"/>
                </a:cubicBezTo>
                <a:cubicBezTo>
                  <a:pt x="3304674" y="176463"/>
                  <a:pt x="3289075" y="185441"/>
                  <a:pt x="3272590" y="192506"/>
                </a:cubicBezTo>
                <a:cubicBezTo>
                  <a:pt x="3179727" y="232305"/>
                  <a:pt x="3094775" y="197789"/>
                  <a:pt x="2983832" y="192506"/>
                </a:cubicBezTo>
                <a:cubicBezTo>
                  <a:pt x="2899611" y="196516"/>
                  <a:pt x="2815485" y="204537"/>
                  <a:pt x="2731168" y="204537"/>
                </a:cubicBezTo>
                <a:cubicBezTo>
                  <a:pt x="2595628" y="204537"/>
                  <a:pt x="2571229" y="197934"/>
                  <a:pt x="2466474" y="180474"/>
                </a:cubicBezTo>
                <a:cubicBezTo>
                  <a:pt x="2278183" y="105158"/>
                  <a:pt x="2513617" y="196189"/>
                  <a:pt x="2358190" y="144379"/>
                </a:cubicBezTo>
                <a:cubicBezTo>
                  <a:pt x="2222289" y="99078"/>
                  <a:pt x="2365222" y="137112"/>
                  <a:pt x="2249905" y="108285"/>
                </a:cubicBezTo>
                <a:cubicBezTo>
                  <a:pt x="2233863" y="100264"/>
                  <a:pt x="2218635" y="90350"/>
                  <a:pt x="2201779" y="84221"/>
                </a:cubicBezTo>
                <a:cubicBezTo>
                  <a:pt x="2174340" y="74243"/>
                  <a:pt x="2145524" y="68548"/>
                  <a:pt x="2117558" y="60158"/>
                </a:cubicBezTo>
                <a:cubicBezTo>
                  <a:pt x="2105410" y="56514"/>
                  <a:pt x="2093495" y="52137"/>
                  <a:pt x="2081463" y="48127"/>
                </a:cubicBezTo>
                <a:cubicBezTo>
                  <a:pt x="1984308" y="57842"/>
                  <a:pt x="1988126" y="48537"/>
                  <a:pt x="1925053" y="72190"/>
                </a:cubicBezTo>
                <a:cubicBezTo>
                  <a:pt x="1904831" y="79773"/>
                  <a:pt x="1884212" y="86594"/>
                  <a:pt x="1864895" y="96253"/>
                </a:cubicBezTo>
                <a:cubicBezTo>
                  <a:pt x="1812087" y="122657"/>
                  <a:pt x="1843954" y="123286"/>
                  <a:pt x="1780674" y="144379"/>
                </a:cubicBezTo>
                <a:cubicBezTo>
                  <a:pt x="1761274" y="150846"/>
                  <a:pt x="1740569" y="152400"/>
                  <a:pt x="1720516" y="156411"/>
                </a:cubicBezTo>
                <a:cubicBezTo>
                  <a:pt x="1704474" y="152400"/>
                  <a:pt x="1687180" y="151774"/>
                  <a:pt x="1672390" y="144379"/>
                </a:cubicBezTo>
                <a:cubicBezTo>
                  <a:pt x="1654454" y="135411"/>
                  <a:pt x="1639668" y="121122"/>
                  <a:pt x="1624263" y="108285"/>
                </a:cubicBezTo>
                <a:cubicBezTo>
                  <a:pt x="1596864" y="85453"/>
                  <a:pt x="1600857" y="75908"/>
                  <a:pt x="1564105" y="60158"/>
                </a:cubicBezTo>
                <a:cubicBezTo>
                  <a:pt x="1548906" y="53644"/>
                  <a:pt x="1532021" y="52137"/>
                  <a:pt x="1515979" y="48127"/>
                </a:cubicBezTo>
                <a:cubicBezTo>
                  <a:pt x="1471863" y="52137"/>
                  <a:pt x="1427484" y="53893"/>
                  <a:pt x="1383632" y="60158"/>
                </a:cubicBezTo>
                <a:cubicBezTo>
                  <a:pt x="1350661" y="64868"/>
                  <a:pt x="1253793" y="119312"/>
                  <a:pt x="1251284" y="120316"/>
                </a:cubicBezTo>
                <a:cubicBezTo>
                  <a:pt x="1231231" y="128337"/>
                  <a:pt x="1211348" y="136796"/>
                  <a:pt x="1191126" y="144379"/>
                </a:cubicBezTo>
                <a:cubicBezTo>
                  <a:pt x="1179251" y="148832"/>
                  <a:pt x="1166907" y="151958"/>
                  <a:pt x="1155032" y="156411"/>
                </a:cubicBezTo>
                <a:cubicBezTo>
                  <a:pt x="1134810" y="163994"/>
                  <a:pt x="1114927" y="172453"/>
                  <a:pt x="1094874" y="180474"/>
                </a:cubicBezTo>
                <a:cubicBezTo>
                  <a:pt x="1046748" y="172453"/>
                  <a:pt x="989527" y="185685"/>
                  <a:pt x="950495" y="156411"/>
                </a:cubicBezTo>
                <a:cubicBezTo>
                  <a:pt x="870397" y="96338"/>
                  <a:pt x="935030" y="142233"/>
                  <a:pt x="842211" y="84221"/>
                </a:cubicBezTo>
                <a:cubicBezTo>
                  <a:pt x="829949" y="76557"/>
                  <a:pt x="819407" y="65854"/>
                  <a:pt x="806116" y="60158"/>
                </a:cubicBezTo>
                <a:cubicBezTo>
                  <a:pt x="790917" y="53644"/>
                  <a:pt x="773889" y="52670"/>
                  <a:pt x="757990" y="48127"/>
                </a:cubicBezTo>
                <a:cubicBezTo>
                  <a:pt x="745795" y="44643"/>
                  <a:pt x="733552" y="41091"/>
                  <a:pt x="721895" y="36095"/>
                </a:cubicBezTo>
                <a:cubicBezTo>
                  <a:pt x="633812" y="-1655"/>
                  <a:pt x="714369" y="22183"/>
                  <a:pt x="625642" y="0"/>
                </a:cubicBezTo>
                <a:cubicBezTo>
                  <a:pt x="521368" y="4011"/>
                  <a:pt x="416981" y="5719"/>
                  <a:pt x="312821" y="12032"/>
                </a:cubicBezTo>
                <a:cubicBezTo>
                  <a:pt x="284514" y="13748"/>
                  <a:pt x="256573" y="19401"/>
                  <a:pt x="228600" y="24063"/>
                </a:cubicBezTo>
                <a:cubicBezTo>
                  <a:pt x="182779" y="31700"/>
                  <a:pt x="163577" y="37311"/>
                  <a:pt x="120316" y="48127"/>
                </a:cubicBezTo>
                <a:cubicBezTo>
                  <a:pt x="108284" y="56148"/>
                  <a:pt x="92242" y="60158"/>
                  <a:pt x="84221" y="72190"/>
                </a:cubicBezTo>
                <a:cubicBezTo>
                  <a:pt x="75049" y="85949"/>
                  <a:pt x="76733" y="104417"/>
                  <a:pt x="72190" y="120316"/>
                </a:cubicBezTo>
                <a:cubicBezTo>
                  <a:pt x="68706" y="132511"/>
                  <a:pt x="63234" y="144107"/>
                  <a:pt x="60158" y="156411"/>
                </a:cubicBezTo>
                <a:cubicBezTo>
                  <a:pt x="55198" y="176250"/>
                  <a:pt x="53086" y="196730"/>
                  <a:pt x="48126" y="216569"/>
                </a:cubicBezTo>
                <a:cubicBezTo>
                  <a:pt x="29467" y="291207"/>
                  <a:pt x="38843" y="209359"/>
                  <a:pt x="24063" y="312821"/>
                </a:cubicBezTo>
                <a:cubicBezTo>
                  <a:pt x="18927" y="348773"/>
                  <a:pt x="16275" y="385038"/>
                  <a:pt x="12032" y="421106"/>
                </a:cubicBezTo>
                <a:cubicBezTo>
                  <a:pt x="8254" y="453218"/>
                  <a:pt x="4011" y="485274"/>
                  <a:pt x="0" y="517358"/>
                </a:cubicBezTo>
                <a:cubicBezTo>
                  <a:pt x="8021" y="557463"/>
                  <a:pt x="8332" y="599921"/>
                  <a:pt x="24063" y="637674"/>
                </a:cubicBezTo>
                <a:cubicBezTo>
                  <a:pt x="29625" y="651022"/>
                  <a:pt x="50636" y="650855"/>
                  <a:pt x="60158" y="661737"/>
                </a:cubicBezTo>
                <a:cubicBezTo>
                  <a:pt x="79202" y="683502"/>
                  <a:pt x="108284" y="733927"/>
                  <a:pt x="108284" y="733927"/>
                </a:cubicBezTo>
                <a:cubicBezTo>
                  <a:pt x="104274" y="762001"/>
                  <a:pt x="104402" y="790985"/>
                  <a:pt x="96253" y="818148"/>
                </a:cubicBezTo>
                <a:cubicBezTo>
                  <a:pt x="92098" y="831998"/>
                  <a:pt x="79364" y="841687"/>
                  <a:pt x="72190" y="854242"/>
                </a:cubicBezTo>
                <a:cubicBezTo>
                  <a:pt x="63291" y="869815"/>
                  <a:pt x="56147" y="886327"/>
                  <a:pt x="48126" y="902369"/>
                </a:cubicBezTo>
                <a:cubicBezTo>
                  <a:pt x="10516" y="1052817"/>
                  <a:pt x="58584" y="865766"/>
                  <a:pt x="24063" y="986590"/>
                </a:cubicBezTo>
                <a:cubicBezTo>
                  <a:pt x="19520" y="1002489"/>
                  <a:pt x="16042" y="1018674"/>
                  <a:pt x="12032" y="1034716"/>
                </a:cubicBezTo>
                <a:cubicBezTo>
                  <a:pt x="21427" y="1138071"/>
                  <a:pt x="17447" y="1146412"/>
                  <a:pt x="36095" y="1227221"/>
                </a:cubicBezTo>
                <a:cubicBezTo>
                  <a:pt x="43532" y="1259446"/>
                  <a:pt x="60158" y="1323474"/>
                  <a:pt x="60158" y="1323474"/>
                </a:cubicBezTo>
                <a:cubicBezTo>
                  <a:pt x="52137" y="1351548"/>
                  <a:pt x="44485" y="1379729"/>
                  <a:pt x="36095" y="1407695"/>
                </a:cubicBezTo>
                <a:cubicBezTo>
                  <a:pt x="32451" y="1419843"/>
                  <a:pt x="27547" y="1431595"/>
                  <a:pt x="24063" y="1443790"/>
                </a:cubicBezTo>
                <a:cubicBezTo>
                  <a:pt x="19520" y="1459689"/>
                  <a:pt x="16042" y="1475874"/>
                  <a:pt x="12032" y="1491916"/>
                </a:cubicBezTo>
                <a:cubicBezTo>
                  <a:pt x="28165" y="1620983"/>
                  <a:pt x="16221" y="1556802"/>
                  <a:pt x="48126" y="1684421"/>
                </a:cubicBezTo>
                <a:lnTo>
                  <a:pt x="60158" y="1732548"/>
                </a:lnTo>
                <a:cubicBezTo>
                  <a:pt x="55725" y="1763581"/>
                  <a:pt x="52893" y="1819266"/>
                  <a:pt x="36095" y="1852863"/>
                </a:cubicBezTo>
                <a:cubicBezTo>
                  <a:pt x="29628" y="1865797"/>
                  <a:pt x="20053" y="1876926"/>
                  <a:pt x="12032" y="1888958"/>
                </a:cubicBezTo>
                <a:cubicBezTo>
                  <a:pt x="16042" y="1957137"/>
                  <a:pt x="14405" y="2025885"/>
                  <a:pt x="24063" y="2093495"/>
                </a:cubicBezTo>
                <a:cubicBezTo>
                  <a:pt x="26599" y="2111250"/>
                  <a:pt x="47273" y="2123706"/>
                  <a:pt x="48126" y="2141621"/>
                </a:cubicBezTo>
                <a:cubicBezTo>
                  <a:pt x="51375" y="2209841"/>
                  <a:pt x="38164" y="2277892"/>
                  <a:pt x="36095" y="2346158"/>
                </a:cubicBezTo>
                <a:cubicBezTo>
                  <a:pt x="34151" y="2410297"/>
                  <a:pt x="24063" y="2502569"/>
                  <a:pt x="24063" y="2562727"/>
                </a:cubicBez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pic>
        <p:nvPicPr>
          <p:cNvPr id="24" name="Picture 2">
            <a:extLst>
              <a:ext uri="{FF2B5EF4-FFF2-40B4-BE49-F238E27FC236}">
                <a16:creationId xmlns:a16="http://schemas.microsoft.com/office/drawing/2014/main" id="{DCAC7C87-C615-5E90-C7CB-45F28A00EE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6509" y="2072677"/>
            <a:ext cx="1723157" cy="63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descr="Resultado de imagem para VUE">
            <a:extLst>
              <a:ext uri="{FF2B5EF4-FFF2-40B4-BE49-F238E27FC236}">
                <a16:creationId xmlns:a16="http://schemas.microsoft.com/office/drawing/2014/main" id="{BAD3DBE6-65CC-F5BD-F813-42747B30970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926" t="22233" r="22841" b="26178"/>
          <a:stretch/>
        </p:blipFill>
        <p:spPr bwMode="auto">
          <a:xfrm>
            <a:off x="1446510" y="1415657"/>
            <a:ext cx="1723157" cy="6195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sultado de imagem para SQL">
            <a:extLst>
              <a:ext uri="{FF2B5EF4-FFF2-40B4-BE49-F238E27FC236}">
                <a16:creationId xmlns:a16="http://schemas.microsoft.com/office/drawing/2014/main" id="{74B66D18-E236-BB5F-8A4A-3D0C0991E71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899" r="25899"/>
          <a:stretch/>
        </p:blipFill>
        <p:spPr bwMode="auto">
          <a:xfrm>
            <a:off x="203999" y="1425158"/>
            <a:ext cx="1046947" cy="11420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esultado de imagem para POSTGRES">
            <a:extLst>
              <a:ext uri="{FF2B5EF4-FFF2-40B4-BE49-F238E27FC236}">
                <a16:creationId xmlns:a16="http://schemas.microsoft.com/office/drawing/2014/main" id="{8B5B77DC-9B40-BFB0-FF4E-2A8EEA66FC8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4013" t="6685" r="20760" b="6685"/>
          <a:stretch/>
        </p:blipFill>
        <p:spPr bwMode="auto">
          <a:xfrm>
            <a:off x="189294" y="2772552"/>
            <a:ext cx="1327721" cy="946600"/>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C53924C6-D028-385D-D590-A3CF2A9BC66C}"/>
              </a:ext>
            </a:extLst>
          </p:cNvPr>
          <p:cNvPicPr>
            <a:picLocks noChangeAspect="1"/>
          </p:cNvPicPr>
          <p:nvPr/>
        </p:nvPicPr>
        <p:blipFill rotWithShape="1">
          <a:blip r:embed="rId12"/>
          <a:srcRect l="3885" t="15093" r="4651" b="9039"/>
          <a:stretch/>
        </p:blipFill>
        <p:spPr>
          <a:xfrm>
            <a:off x="8037440" y="1212442"/>
            <a:ext cx="955234" cy="843002"/>
          </a:xfrm>
          <a:prstGeom prst="rect">
            <a:avLst/>
          </a:prstGeom>
        </p:spPr>
      </p:pic>
      <p:pic>
        <p:nvPicPr>
          <p:cNvPr id="29" name="Picture 8" descr="Como Pensar Como um Cientista da Computação — Como pensar como um Cientista  da Computação: Edição Interativa em Python">
            <a:extLst>
              <a:ext uri="{FF2B5EF4-FFF2-40B4-BE49-F238E27FC236}">
                <a16:creationId xmlns:a16="http://schemas.microsoft.com/office/drawing/2014/main" id="{6E4602C3-9457-DAD7-4774-71DF79B291F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431" y="2746390"/>
            <a:ext cx="1956377" cy="6608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so de MySQL - Curso Online com Certificado - iPED">
            <a:extLst>
              <a:ext uri="{FF2B5EF4-FFF2-40B4-BE49-F238E27FC236}">
                <a16:creationId xmlns:a16="http://schemas.microsoft.com/office/drawing/2014/main" id="{E0FD1323-B142-4AA1-857E-BE31BA03F31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54348" y="1627744"/>
            <a:ext cx="977710" cy="5771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AVA – Ensinado">
            <a:extLst>
              <a:ext uri="{FF2B5EF4-FFF2-40B4-BE49-F238E27FC236}">
                <a16:creationId xmlns:a16="http://schemas.microsoft.com/office/drawing/2014/main" id="{13AD9F8E-C9EA-4892-92D4-1BE5995B9795}"/>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7700" r="18567"/>
          <a:stretch/>
        </p:blipFill>
        <p:spPr bwMode="auto">
          <a:xfrm>
            <a:off x="8043790" y="99945"/>
            <a:ext cx="948884" cy="9925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824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476672"/>
            <a:ext cx="8496944" cy="2123658"/>
          </a:xfrm>
          <a:prstGeom prst="rect">
            <a:avLst/>
          </a:prstGeom>
          <a:noFill/>
        </p:spPr>
        <p:txBody>
          <a:bodyPr wrap="square">
            <a:spAutoFit/>
          </a:bodyPr>
          <a:lstStyle/>
          <a:p>
            <a:pPr algn="just"/>
            <a:r>
              <a:rPr lang="pt-BR" sz="4400" b="1" i="0" dirty="0">
                <a:solidFill>
                  <a:srgbClr val="FF0066"/>
                </a:solidFill>
                <a:effectLst/>
                <a:latin typeface="sohne"/>
              </a:rPr>
              <a:t>O trecho abaixo cria um </a:t>
            </a:r>
            <a:r>
              <a:rPr lang="pt-BR" sz="4400" b="1" i="0" dirty="0">
                <a:solidFill>
                  <a:srgbClr val="FFFF00"/>
                </a:solidFill>
                <a:effectLst/>
                <a:latin typeface="sohne"/>
              </a:rPr>
              <a:t>objeto</a:t>
            </a:r>
            <a:r>
              <a:rPr lang="pt-BR" sz="4400" b="1" i="0" dirty="0">
                <a:solidFill>
                  <a:srgbClr val="FF0066"/>
                </a:solidFill>
                <a:effectLst/>
                <a:latin typeface="sohne"/>
              </a:rPr>
              <a:t> de </a:t>
            </a:r>
            <a:r>
              <a:rPr lang="pt-BR" sz="4400" b="1" i="0" dirty="0">
                <a:solidFill>
                  <a:srgbClr val="FFFF00"/>
                </a:solidFill>
                <a:effectLst/>
                <a:latin typeface="sohne"/>
              </a:rPr>
              <a:t>person</a:t>
            </a:r>
            <a:r>
              <a:rPr lang="pt-BR" sz="4400" b="1" i="0" dirty="0">
                <a:solidFill>
                  <a:srgbClr val="FF0066"/>
                </a:solidFill>
                <a:effectLst/>
                <a:latin typeface="sohne"/>
              </a:rPr>
              <a:t> e mostra o </a:t>
            </a:r>
            <a:r>
              <a:rPr lang="pt-BR" sz="4400" b="1" i="0" dirty="0">
                <a:solidFill>
                  <a:srgbClr val="FFFF00"/>
                </a:solidFill>
                <a:effectLst/>
                <a:latin typeface="sohne"/>
              </a:rPr>
              <a:t>nome</a:t>
            </a:r>
            <a:r>
              <a:rPr lang="pt-BR" sz="4400" b="1" i="0" dirty="0">
                <a:solidFill>
                  <a:srgbClr val="FF0066"/>
                </a:solidFill>
                <a:effectLst/>
                <a:latin typeface="sohne"/>
              </a:rPr>
              <a:t> e o </a:t>
            </a:r>
            <a:r>
              <a:rPr lang="pt-BR" sz="4400" b="1" i="0" dirty="0">
                <a:solidFill>
                  <a:srgbClr val="FFFF00"/>
                </a:solidFill>
                <a:effectLst/>
                <a:latin typeface="sohne"/>
              </a:rPr>
              <a:t>sobrenome</a:t>
            </a:r>
            <a:r>
              <a:rPr lang="pt-BR" sz="4400" b="1" i="0" dirty="0">
                <a:solidFill>
                  <a:srgbClr val="FF0066"/>
                </a:solidFill>
                <a:effectLst/>
                <a:latin typeface="sohne"/>
              </a:rPr>
              <a:t> no console:</a:t>
            </a:r>
          </a:p>
        </p:txBody>
      </p:sp>
      <p:pic>
        <p:nvPicPr>
          <p:cNvPr id="10242" name="Picture 2">
            <a:extLst>
              <a:ext uri="{FF2B5EF4-FFF2-40B4-BE49-F238E27FC236}">
                <a16:creationId xmlns:a16="http://schemas.microsoft.com/office/drawing/2014/main" id="{25256E8F-72F9-346B-38C0-A04829245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33" y="2708920"/>
            <a:ext cx="8360934" cy="38175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Max The Husky Muito bem">
            <a:extLst>
              <a:ext uri="{FF2B5EF4-FFF2-40B4-BE49-F238E27FC236}">
                <a16:creationId xmlns:a16="http://schemas.microsoft.com/office/drawing/2014/main" id="{CD50C75C-B21E-6440-72E7-075A7A903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3408929"/>
            <a:ext cx="2172062" cy="2172062"/>
          </a:xfrm>
          <a:prstGeom prst="rect">
            <a:avLst/>
          </a:prstGeom>
        </p:spPr>
      </p:pic>
    </p:spTree>
    <p:extLst>
      <p:ext uri="{BB962C8B-B14F-4D97-AF65-F5344CB8AC3E}">
        <p14:creationId xmlns:p14="http://schemas.microsoft.com/office/powerpoint/2010/main" val="302461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83374" y="188640"/>
            <a:ext cx="8377252" cy="5632311"/>
          </a:xfrm>
          <a:prstGeom prst="rect">
            <a:avLst/>
          </a:prstGeom>
          <a:noFill/>
        </p:spPr>
        <p:txBody>
          <a:bodyPr wrap="square">
            <a:spAutoFit/>
          </a:bodyPr>
          <a:lstStyle/>
          <a:p>
            <a:pPr algn="just"/>
            <a:r>
              <a:rPr lang="pt-BR" sz="2400" b="1" i="0" dirty="0">
                <a:solidFill>
                  <a:srgbClr val="FF0066"/>
                </a:solidFill>
                <a:effectLst/>
                <a:latin typeface="sohne"/>
              </a:rPr>
              <a:t>Quando um nome de propriedade contém espaços, você precisa colocá-lo entre aspas, por exemplo:</a:t>
            </a: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r>
              <a:rPr lang="pt-BR" sz="2400" b="1" i="0" dirty="0">
                <a:solidFill>
                  <a:srgbClr val="FF0066"/>
                </a:solidFill>
                <a:effectLst/>
                <a:latin typeface="sohne"/>
              </a:rPr>
              <a:t>Para acessar o </a:t>
            </a:r>
            <a:r>
              <a:rPr lang="pt-BR" sz="2400" b="1" i="0" dirty="0">
                <a:solidFill>
                  <a:srgbClr val="FFFF00"/>
                </a:solidFill>
                <a:effectLst/>
                <a:latin typeface="sohne"/>
              </a:rPr>
              <a:t>'</a:t>
            </a:r>
            <a:r>
              <a:rPr lang="pt-BR" sz="2400" b="1" i="0" dirty="0" err="1">
                <a:solidFill>
                  <a:srgbClr val="FFFF00"/>
                </a:solidFill>
                <a:effectLst/>
                <a:latin typeface="sohne"/>
              </a:rPr>
              <a:t>building</a:t>
            </a:r>
            <a:r>
              <a:rPr lang="pt-BR" sz="2400" b="1" i="0" dirty="0">
                <a:solidFill>
                  <a:srgbClr val="FFFF00"/>
                </a:solidFill>
                <a:effectLst/>
                <a:latin typeface="sohne"/>
              </a:rPr>
              <a:t> no'</a:t>
            </a:r>
            <a:r>
              <a:rPr lang="pt-BR" sz="2400" b="1" i="0" dirty="0">
                <a:solidFill>
                  <a:srgbClr val="FF0066"/>
                </a:solidFill>
                <a:effectLst/>
                <a:latin typeface="sohne"/>
              </a:rPr>
              <a:t> você deve usar obrigatoriamente a notação de Array (</a:t>
            </a:r>
            <a:r>
              <a:rPr lang="pt-BR" sz="2400" b="1" i="0" dirty="0">
                <a:solidFill>
                  <a:srgbClr val="FFFF00"/>
                </a:solidFill>
                <a:effectLst/>
                <a:latin typeface="sohne"/>
              </a:rPr>
              <a:t>usar aspas e colchetes</a:t>
            </a:r>
            <a:r>
              <a:rPr lang="pt-BR" sz="2400" b="1" i="0" dirty="0">
                <a:solidFill>
                  <a:srgbClr val="FF0066"/>
                </a:solidFill>
                <a:effectLst/>
                <a:latin typeface="sohne"/>
              </a:rPr>
              <a:t>):</a:t>
            </a: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r>
              <a:rPr lang="pt-BR" sz="2400" b="1" i="0" dirty="0">
                <a:solidFill>
                  <a:srgbClr val="FF0066"/>
                </a:solidFill>
                <a:effectLst/>
                <a:latin typeface="sohne"/>
              </a:rPr>
              <a:t>Se você usar a notação de </a:t>
            </a:r>
            <a:r>
              <a:rPr lang="pt-BR" sz="2400" b="1" i="0" dirty="0">
                <a:solidFill>
                  <a:srgbClr val="FFFF00"/>
                </a:solidFill>
                <a:effectLst/>
                <a:latin typeface="sohne"/>
              </a:rPr>
              <a:t>ponto</a:t>
            </a:r>
            <a:r>
              <a:rPr lang="pt-BR" sz="2400" b="1" i="0" dirty="0">
                <a:solidFill>
                  <a:srgbClr val="FF0066"/>
                </a:solidFill>
                <a:effectLst/>
                <a:latin typeface="sohne"/>
              </a:rPr>
              <a:t>, será gerado um erro:</a:t>
            </a:r>
          </a:p>
        </p:txBody>
      </p:sp>
      <p:pic>
        <p:nvPicPr>
          <p:cNvPr id="3" name="Imagem 2" descr="Max The Husky Muito bem">
            <a:extLst>
              <a:ext uri="{FF2B5EF4-FFF2-40B4-BE49-F238E27FC236}">
                <a16:creationId xmlns:a16="http://schemas.microsoft.com/office/drawing/2014/main" id="{CDDF4BE2-9C17-F6AB-B62D-0B31F4002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95536" y="1184930"/>
            <a:ext cx="2172062" cy="2172062"/>
          </a:xfrm>
          <a:prstGeom prst="rect">
            <a:avLst/>
          </a:prstGeom>
        </p:spPr>
      </p:pic>
      <p:pic>
        <p:nvPicPr>
          <p:cNvPr id="11266" name="Picture 2">
            <a:extLst>
              <a:ext uri="{FF2B5EF4-FFF2-40B4-BE49-F238E27FC236}">
                <a16:creationId xmlns:a16="http://schemas.microsoft.com/office/drawing/2014/main" id="{65919874-D336-F914-9B8F-4108E1D34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5054" y="1052736"/>
            <a:ext cx="5931402" cy="2349907"/>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a:extLst>
              <a:ext uri="{FF2B5EF4-FFF2-40B4-BE49-F238E27FC236}">
                <a16:creationId xmlns:a16="http://schemas.microsoft.com/office/drawing/2014/main" id="{0A57324A-E258-9394-A3DB-27875DDBF3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614" b="9614"/>
          <a:stretch/>
        </p:blipFill>
        <p:spPr bwMode="auto">
          <a:xfrm>
            <a:off x="467544" y="4398933"/>
            <a:ext cx="8208912" cy="803486"/>
          </a:xfrm>
          <a:prstGeom prst="rect">
            <a:avLst/>
          </a:prstGeom>
          <a:noFill/>
          <a:extLst>
            <a:ext uri="{909E8E84-426E-40DD-AFC4-6F175D3DCCD1}">
              <a14:hiddenFill xmlns:a14="http://schemas.microsoft.com/office/drawing/2010/main">
                <a:solidFill>
                  <a:srgbClr val="FFFFFF"/>
                </a:solidFill>
              </a14:hiddenFill>
            </a:ext>
          </a:extLst>
        </p:spPr>
      </p:pic>
      <p:pic>
        <p:nvPicPr>
          <p:cNvPr id="11273" name="Picture 9">
            <a:extLst>
              <a:ext uri="{FF2B5EF4-FFF2-40B4-BE49-F238E27FC236}">
                <a16:creationId xmlns:a16="http://schemas.microsoft.com/office/drawing/2014/main" id="{788C2138-283C-2A8D-3157-C0B3188B71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120" b="14120"/>
          <a:stretch/>
        </p:blipFill>
        <p:spPr bwMode="auto">
          <a:xfrm>
            <a:off x="467544" y="5877272"/>
            <a:ext cx="8208912" cy="72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184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83374" y="188640"/>
            <a:ext cx="8377252" cy="3046988"/>
          </a:xfrm>
          <a:prstGeom prst="rect">
            <a:avLst/>
          </a:prstGeom>
          <a:noFill/>
        </p:spPr>
        <p:txBody>
          <a:bodyPr wrap="square">
            <a:spAutoFit/>
          </a:bodyPr>
          <a:lstStyle/>
          <a:p>
            <a:pPr algn="just"/>
            <a:r>
              <a:rPr lang="pt-BR" sz="2400" b="1" i="0" dirty="0">
                <a:solidFill>
                  <a:srgbClr val="FF0066"/>
                </a:solidFill>
                <a:effectLst/>
                <a:latin typeface="sohne"/>
              </a:rPr>
              <a:t>Tentar ler uma </a:t>
            </a:r>
            <a:r>
              <a:rPr lang="pt-BR" sz="2400" b="1" i="0" dirty="0">
                <a:solidFill>
                  <a:srgbClr val="FFFF00"/>
                </a:solidFill>
                <a:effectLst/>
                <a:latin typeface="sohne"/>
              </a:rPr>
              <a:t>propriedade</a:t>
            </a:r>
            <a:r>
              <a:rPr lang="pt-BR" sz="2400" b="1" i="0" dirty="0">
                <a:solidFill>
                  <a:srgbClr val="FF0066"/>
                </a:solidFill>
                <a:effectLst/>
                <a:latin typeface="sohne"/>
              </a:rPr>
              <a:t> que não existe resultará em um </a:t>
            </a:r>
            <a:r>
              <a:rPr lang="pt-BR" sz="2400" b="1" i="0" dirty="0" err="1">
                <a:solidFill>
                  <a:srgbClr val="FFFF00"/>
                </a:solidFill>
                <a:effectLst/>
                <a:latin typeface="sohne"/>
              </a:rPr>
              <a:t>undefined</a:t>
            </a:r>
            <a:r>
              <a:rPr lang="pt-BR" sz="2400" b="1" i="0" dirty="0">
                <a:solidFill>
                  <a:srgbClr val="FF0066"/>
                </a:solidFill>
                <a:effectLst/>
                <a:latin typeface="sohne"/>
              </a:rPr>
              <a:t>. Por exemplo:</a:t>
            </a: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endParaRPr lang="pt-BR" sz="2400" b="1" dirty="0">
              <a:solidFill>
                <a:srgbClr val="FF0066"/>
              </a:solidFill>
              <a:latin typeface="sohne"/>
            </a:endParaRPr>
          </a:p>
          <a:p>
            <a:pPr algn="just"/>
            <a:endParaRPr lang="pt-BR" sz="2400" b="1" i="0" dirty="0">
              <a:solidFill>
                <a:srgbClr val="FF0066"/>
              </a:solidFill>
              <a:effectLst/>
              <a:latin typeface="sohne"/>
            </a:endParaRPr>
          </a:p>
          <a:p>
            <a:pPr algn="just"/>
            <a:r>
              <a:rPr lang="pt-BR" sz="2400" b="1" i="0" dirty="0">
                <a:solidFill>
                  <a:srgbClr val="FF0066"/>
                </a:solidFill>
                <a:effectLst/>
                <a:latin typeface="sohne"/>
              </a:rPr>
              <a:t>Resultado:</a:t>
            </a:r>
          </a:p>
        </p:txBody>
      </p:sp>
      <p:pic>
        <p:nvPicPr>
          <p:cNvPr id="13314" name="Picture 2">
            <a:extLst>
              <a:ext uri="{FF2B5EF4-FFF2-40B4-BE49-F238E27FC236}">
                <a16:creationId xmlns:a16="http://schemas.microsoft.com/office/drawing/2014/main" id="{55111F1D-36A7-4DB5-E426-6EA5C84FB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74" y="1268760"/>
            <a:ext cx="8377252" cy="103115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C2E4AE80-F001-4716-45E7-2BD13677B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74" y="3212976"/>
            <a:ext cx="8377252" cy="105733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Memes GIFs, download best Gif images with Memes - GIFER">
            <a:extLst>
              <a:ext uri="{FF2B5EF4-FFF2-40B4-BE49-F238E27FC236}">
                <a16:creationId xmlns:a16="http://schemas.microsoft.com/office/drawing/2014/main" id="{7E805187-4B11-DBC8-2F42-65256739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4563126"/>
            <a:ext cx="2736304" cy="205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147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1708160"/>
          </a:xfrm>
          <a:prstGeom prst="rect">
            <a:avLst/>
          </a:prstGeom>
          <a:noFill/>
        </p:spPr>
        <p:txBody>
          <a:bodyPr wrap="square">
            <a:spAutoFit/>
          </a:bodyPr>
          <a:lstStyle/>
          <a:p>
            <a:pPr algn="just"/>
            <a:r>
              <a:rPr lang="pt-BR" sz="4000" b="1" i="0" dirty="0">
                <a:solidFill>
                  <a:srgbClr val="FFFF00"/>
                </a:solidFill>
                <a:effectLst/>
                <a:latin typeface="sohne"/>
              </a:rPr>
              <a:t>Alterar o valor de uma propriedade:</a:t>
            </a:r>
          </a:p>
          <a:p>
            <a:pPr algn="just"/>
            <a:endParaRPr lang="pt-BR" sz="800" b="1" i="0" dirty="0">
              <a:solidFill>
                <a:srgbClr val="FFFF00"/>
              </a:solidFill>
              <a:effectLst/>
              <a:latin typeface="sohne"/>
            </a:endParaRPr>
          </a:p>
          <a:p>
            <a:pPr algn="just"/>
            <a:r>
              <a:rPr lang="pt-BR" sz="2800" b="1" i="0" dirty="0">
                <a:solidFill>
                  <a:schemeClr val="bg1"/>
                </a:solidFill>
                <a:effectLst/>
                <a:latin typeface="sohne"/>
              </a:rPr>
              <a:t>Para alterar o valor de uma propriedade, use o </a:t>
            </a:r>
            <a:r>
              <a:rPr lang="pt-BR" sz="2800" b="1" i="0" dirty="0">
                <a:solidFill>
                  <a:srgbClr val="FFFF00"/>
                </a:solidFill>
                <a:effectLst/>
                <a:latin typeface="sohne"/>
              </a:rPr>
              <a:t>operador de atribuição</a:t>
            </a:r>
            <a:r>
              <a:rPr lang="pt-BR" sz="2800" b="1" i="0" dirty="0">
                <a:solidFill>
                  <a:schemeClr val="bg1"/>
                </a:solidFill>
                <a:effectLst/>
                <a:latin typeface="sohne"/>
              </a:rPr>
              <a:t>. Por exemplo:</a:t>
            </a:r>
          </a:p>
        </p:txBody>
      </p:sp>
      <p:pic>
        <p:nvPicPr>
          <p:cNvPr id="14338" name="Picture 2">
            <a:extLst>
              <a:ext uri="{FF2B5EF4-FFF2-40B4-BE49-F238E27FC236}">
                <a16:creationId xmlns:a16="http://schemas.microsoft.com/office/drawing/2014/main" id="{ED0A5CB0-93C8-DB3C-7844-FFADFB169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427" y="2052137"/>
            <a:ext cx="7093146" cy="36019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2C8E5AD8-3C40-DFA9-9C18-D69F16AE8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160" y="5736568"/>
            <a:ext cx="7093146" cy="86078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Palmas GIFs | Tenor">
            <a:extLst>
              <a:ext uri="{FF2B5EF4-FFF2-40B4-BE49-F238E27FC236}">
                <a16:creationId xmlns:a16="http://schemas.microsoft.com/office/drawing/2014/main" id="{D4611F10-7B95-E12A-5459-71F693195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817" y="2621078"/>
            <a:ext cx="2464106" cy="246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3662541"/>
          </a:xfrm>
          <a:prstGeom prst="rect">
            <a:avLst/>
          </a:prstGeom>
          <a:noFill/>
        </p:spPr>
        <p:txBody>
          <a:bodyPr wrap="square">
            <a:spAutoFit/>
          </a:bodyPr>
          <a:lstStyle/>
          <a:p>
            <a:pPr algn="just"/>
            <a:r>
              <a:rPr lang="pt-BR" sz="3200" b="1" i="0" dirty="0">
                <a:solidFill>
                  <a:srgbClr val="FFFF00"/>
                </a:solidFill>
                <a:effectLst/>
                <a:latin typeface="sohne"/>
              </a:rPr>
              <a:t>Adicionar uma nova propriedade em um objeto:</a:t>
            </a:r>
          </a:p>
          <a:p>
            <a:pPr algn="just"/>
            <a:endParaRPr lang="pt-BR" sz="3200" b="1" dirty="0">
              <a:solidFill>
                <a:srgbClr val="FFFF00"/>
              </a:solidFill>
              <a:latin typeface="sohne"/>
            </a:endParaRPr>
          </a:p>
          <a:p>
            <a:pPr algn="just"/>
            <a:r>
              <a:rPr lang="pt-BR" sz="2800" b="1" i="0" dirty="0">
                <a:solidFill>
                  <a:schemeClr val="bg1"/>
                </a:solidFill>
                <a:effectLst/>
                <a:latin typeface="sohne"/>
              </a:rPr>
              <a:t>Ao contrário de objetos em outras linguagens de programação, como Java ou c#, você pode adicionar uma propriedade a um objeto depois de criá-lo.</a:t>
            </a:r>
          </a:p>
          <a:p>
            <a:pPr algn="just"/>
            <a:endParaRPr lang="pt-BR" sz="2800" b="1" i="0" dirty="0">
              <a:solidFill>
                <a:schemeClr val="bg1"/>
              </a:solidFill>
              <a:effectLst/>
              <a:latin typeface="sohne"/>
            </a:endParaRPr>
          </a:p>
          <a:p>
            <a:pPr algn="just"/>
            <a:r>
              <a:rPr lang="pt-BR" sz="2800" b="1" i="0" dirty="0">
                <a:solidFill>
                  <a:schemeClr val="bg1"/>
                </a:solidFill>
                <a:effectLst/>
                <a:latin typeface="sohne"/>
              </a:rPr>
              <a:t>A declaração a seguir, adiciona a propriedade </a:t>
            </a:r>
            <a:r>
              <a:rPr lang="pt-BR" sz="2800" b="1" i="0" dirty="0">
                <a:solidFill>
                  <a:srgbClr val="FFFF00"/>
                </a:solidFill>
                <a:effectLst/>
                <a:latin typeface="sohne"/>
              </a:rPr>
              <a:t>age</a:t>
            </a:r>
            <a:r>
              <a:rPr lang="pt-BR" sz="2800" b="1" i="0" dirty="0">
                <a:solidFill>
                  <a:schemeClr val="bg1"/>
                </a:solidFill>
                <a:effectLst/>
                <a:latin typeface="sohne"/>
              </a:rPr>
              <a:t> ao objeto </a:t>
            </a:r>
            <a:r>
              <a:rPr lang="pt-BR" sz="2800" b="1" i="0" dirty="0">
                <a:solidFill>
                  <a:srgbClr val="FFFF00"/>
                </a:solidFill>
                <a:effectLst/>
                <a:latin typeface="sohne"/>
              </a:rPr>
              <a:t>person</a:t>
            </a:r>
            <a:r>
              <a:rPr lang="pt-BR" sz="2800" b="1" i="0" dirty="0">
                <a:solidFill>
                  <a:schemeClr val="bg1"/>
                </a:solidFill>
                <a:effectLst/>
                <a:latin typeface="sohne"/>
              </a:rPr>
              <a:t> e atribui </a:t>
            </a:r>
            <a:r>
              <a:rPr lang="pt-BR" sz="2800" b="1" i="0" dirty="0">
                <a:solidFill>
                  <a:srgbClr val="FFFF00"/>
                </a:solidFill>
                <a:effectLst/>
                <a:latin typeface="sohne"/>
              </a:rPr>
              <a:t>25</a:t>
            </a:r>
            <a:r>
              <a:rPr lang="pt-BR" sz="2800" b="1" i="0" dirty="0">
                <a:solidFill>
                  <a:schemeClr val="bg1"/>
                </a:solidFill>
                <a:effectLst/>
                <a:latin typeface="sohne"/>
              </a:rPr>
              <a:t> a ela:</a:t>
            </a:r>
          </a:p>
        </p:txBody>
      </p:sp>
      <p:pic>
        <p:nvPicPr>
          <p:cNvPr id="15362" name="Picture 2">
            <a:extLst>
              <a:ext uri="{FF2B5EF4-FFF2-40B4-BE49-F238E27FC236}">
                <a16:creationId xmlns:a16="http://schemas.microsoft.com/office/drawing/2014/main" id="{C18FB157-7D32-E0D5-29BF-864DDEC72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621" y="4417034"/>
            <a:ext cx="8496944" cy="102819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descr="Galinha muto bem">
            <a:extLst>
              <a:ext uri="{FF2B5EF4-FFF2-40B4-BE49-F238E27FC236}">
                <a16:creationId xmlns:a16="http://schemas.microsoft.com/office/drawing/2014/main" id="{C7615B1C-5D91-EFDD-3FA4-E9C1D3BE8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28184" y="3923928"/>
            <a:ext cx="2934072" cy="2934072"/>
          </a:xfrm>
          <a:prstGeom prst="rect">
            <a:avLst/>
          </a:prstGeom>
        </p:spPr>
      </p:pic>
    </p:spTree>
    <p:extLst>
      <p:ext uri="{BB962C8B-B14F-4D97-AF65-F5344CB8AC3E}">
        <p14:creationId xmlns:p14="http://schemas.microsoft.com/office/powerpoint/2010/main" val="3529017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3231654"/>
          </a:xfrm>
          <a:prstGeom prst="rect">
            <a:avLst/>
          </a:prstGeom>
          <a:noFill/>
        </p:spPr>
        <p:txBody>
          <a:bodyPr wrap="square">
            <a:spAutoFit/>
          </a:bodyPr>
          <a:lstStyle/>
          <a:p>
            <a:pPr algn="just"/>
            <a:r>
              <a:rPr lang="pt-BR" sz="3200" b="1" i="0" dirty="0">
                <a:solidFill>
                  <a:srgbClr val="FFFF00"/>
                </a:solidFill>
                <a:effectLst/>
                <a:latin typeface="sohne"/>
              </a:rPr>
              <a:t>Excluir uma propriedade de um objeto:</a:t>
            </a:r>
          </a:p>
          <a:p>
            <a:pPr algn="just"/>
            <a:endParaRPr lang="pt-BR" sz="3200" b="1" dirty="0">
              <a:solidFill>
                <a:srgbClr val="FFFF00"/>
              </a:solidFill>
              <a:latin typeface="sohne"/>
            </a:endParaRPr>
          </a:p>
          <a:p>
            <a:pPr algn="just"/>
            <a:r>
              <a:rPr lang="pt-BR" sz="2800" b="1" i="0" dirty="0">
                <a:solidFill>
                  <a:schemeClr val="bg1"/>
                </a:solidFill>
                <a:effectLst/>
                <a:latin typeface="sohne"/>
              </a:rPr>
              <a:t>Para </a:t>
            </a:r>
            <a:r>
              <a:rPr lang="pt-BR" sz="2800" b="1" i="0" dirty="0">
                <a:solidFill>
                  <a:srgbClr val="FFFF00"/>
                </a:solidFill>
                <a:effectLst/>
                <a:latin typeface="sohne"/>
              </a:rPr>
              <a:t>excluir</a:t>
            </a:r>
            <a:r>
              <a:rPr lang="pt-BR" sz="2800" b="1" i="0" dirty="0">
                <a:solidFill>
                  <a:schemeClr val="bg1"/>
                </a:solidFill>
                <a:effectLst/>
                <a:latin typeface="sohne"/>
              </a:rPr>
              <a:t> uma propriedade de um objeto, use o operador </a:t>
            </a:r>
            <a:r>
              <a:rPr lang="pt-BR" sz="2800" b="1" i="0" dirty="0">
                <a:solidFill>
                  <a:srgbClr val="FFFF00"/>
                </a:solidFill>
                <a:effectLst/>
                <a:latin typeface="sohne"/>
              </a:rPr>
              <a:t>delete</a:t>
            </a:r>
            <a:endParaRPr lang="pt-BR" sz="2800" b="1" dirty="0">
              <a:solidFill>
                <a:schemeClr val="bg1"/>
              </a:solidFill>
              <a:latin typeface="sohne"/>
            </a:endParaRPr>
          </a:p>
          <a:p>
            <a:pPr algn="just"/>
            <a:endParaRPr lang="pt-BR" sz="2800" b="1" i="0" dirty="0">
              <a:solidFill>
                <a:schemeClr val="bg1"/>
              </a:solidFill>
              <a:effectLst/>
              <a:latin typeface="sohne"/>
            </a:endParaRPr>
          </a:p>
          <a:p>
            <a:pPr algn="just"/>
            <a:r>
              <a:rPr lang="pt-BR" sz="2800" b="1" i="0" dirty="0">
                <a:solidFill>
                  <a:schemeClr val="bg1"/>
                </a:solidFill>
                <a:effectLst/>
                <a:latin typeface="sohne"/>
              </a:rPr>
              <a:t>O exemplo a seguir </a:t>
            </a:r>
            <a:r>
              <a:rPr lang="pt-BR" sz="2800" b="1" i="0" dirty="0">
                <a:solidFill>
                  <a:srgbClr val="FFFF00"/>
                </a:solidFill>
                <a:effectLst/>
                <a:latin typeface="sohne"/>
              </a:rPr>
              <a:t>remove</a:t>
            </a:r>
            <a:r>
              <a:rPr lang="pt-BR" sz="2800" b="1" i="0" dirty="0">
                <a:solidFill>
                  <a:schemeClr val="bg1"/>
                </a:solidFill>
                <a:effectLst/>
                <a:latin typeface="sohne"/>
              </a:rPr>
              <a:t> a propriedade </a:t>
            </a:r>
            <a:r>
              <a:rPr lang="pt-BR" sz="2800" b="1" i="0" dirty="0">
                <a:solidFill>
                  <a:srgbClr val="FFFF00"/>
                </a:solidFill>
                <a:effectLst/>
                <a:latin typeface="sohne"/>
              </a:rPr>
              <a:t>age</a:t>
            </a:r>
            <a:r>
              <a:rPr lang="pt-BR" sz="2800" b="1" i="0" dirty="0">
                <a:solidFill>
                  <a:schemeClr val="bg1"/>
                </a:solidFill>
                <a:effectLst/>
                <a:latin typeface="sohne"/>
              </a:rPr>
              <a:t> do objeto </a:t>
            </a:r>
            <a:r>
              <a:rPr lang="pt-BR" sz="2800" b="1" i="0" dirty="0">
                <a:solidFill>
                  <a:srgbClr val="FFFF00"/>
                </a:solidFill>
                <a:effectLst/>
                <a:latin typeface="sohne"/>
              </a:rPr>
              <a:t>person</a:t>
            </a:r>
            <a:r>
              <a:rPr lang="pt-BR" sz="2800" b="1" i="0" dirty="0">
                <a:solidFill>
                  <a:schemeClr val="bg1"/>
                </a:solidFill>
                <a:effectLst/>
                <a:latin typeface="sohne"/>
              </a:rPr>
              <a:t>:</a:t>
            </a:r>
          </a:p>
        </p:txBody>
      </p:sp>
      <p:pic>
        <p:nvPicPr>
          <p:cNvPr id="16386" name="Picture 2">
            <a:extLst>
              <a:ext uri="{FF2B5EF4-FFF2-40B4-BE49-F238E27FC236}">
                <a16:creationId xmlns:a16="http://schemas.microsoft.com/office/drawing/2014/main" id="{F7CE1841-5D27-0029-72E4-1AA4F295B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924780"/>
            <a:ext cx="8496944" cy="101638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Abelha Pare">
            <a:extLst>
              <a:ext uri="{FF2B5EF4-FFF2-40B4-BE49-F238E27FC236}">
                <a16:creationId xmlns:a16="http://schemas.microsoft.com/office/drawing/2014/main" id="{F213F0E5-629F-1AAE-15E4-EE3A2E529E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084168" y="3983182"/>
            <a:ext cx="2636912" cy="2636912"/>
          </a:xfrm>
          <a:prstGeom prst="rect">
            <a:avLst/>
          </a:prstGeom>
        </p:spPr>
      </p:pic>
    </p:spTree>
    <p:extLst>
      <p:ext uri="{BB962C8B-B14F-4D97-AF65-F5344CB8AC3E}">
        <p14:creationId xmlns:p14="http://schemas.microsoft.com/office/powerpoint/2010/main" val="2775017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3408625"/>
          </a:xfrm>
          <a:prstGeom prst="rect">
            <a:avLst/>
          </a:prstGeom>
          <a:noFill/>
        </p:spPr>
        <p:txBody>
          <a:bodyPr wrap="square">
            <a:spAutoFit/>
          </a:bodyPr>
          <a:lstStyle/>
          <a:p>
            <a:pPr algn="just"/>
            <a:r>
              <a:rPr lang="pt-BR" sz="2800" b="1" i="0" dirty="0">
                <a:solidFill>
                  <a:srgbClr val="FFFF00"/>
                </a:solidFill>
                <a:effectLst/>
                <a:latin typeface="sohne"/>
              </a:rPr>
              <a:t>Verificar se a propriedade existe:</a:t>
            </a:r>
          </a:p>
          <a:p>
            <a:pPr algn="just"/>
            <a:endParaRPr lang="pt-BR" sz="1050" b="1" dirty="0">
              <a:solidFill>
                <a:srgbClr val="FFFF00"/>
              </a:solidFill>
              <a:latin typeface="sohne"/>
            </a:endParaRPr>
          </a:p>
          <a:p>
            <a:pPr algn="just"/>
            <a:r>
              <a:rPr lang="pt-BR" sz="2400" b="1" i="0" dirty="0">
                <a:solidFill>
                  <a:schemeClr val="bg1"/>
                </a:solidFill>
                <a:effectLst/>
                <a:latin typeface="sohne"/>
              </a:rPr>
              <a:t>Para verificar se uma </a:t>
            </a:r>
            <a:r>
              <a:rPr lang="pt-BR" sz="2400" b="1" i="0" dirty="0">
                <a:solidFill>
                  <a:srgbClr val="FFFF00"/>
                </a:solidFill>
                <a:effectLst/>
                <a:latin typeface="sohne"/>
              </a:rPr>
              <a:t>propriedade</a:t>
            </a:r>
            <a:r>
              <a:rPr lang="pt-BR" sz="2400" b="1" i="0" dirty="0">
                <a:solidFill>
                  <a:schemeClr val="bg1"/>
                </a:solidFill>
                <a:effectLst/>
                <a:latin typeface="sohne"/>
              </a:rPr>
              <a:t> existe em um </a:t>
            </a:r>
            <a:r>
              <a:rPr lang="pt-BR" sz="2400" b="1" i="0" dirty="0">
                <a:solidFill>
                  <a:srgbClr val="FFFF00"/>
                </a:solidFill>
                <a:effectLst/>
                <a:latin typeface="sohne"/>
              </a:rPr>
              <a:t>objeto</a:t>
            </a:r>
            <a:r>
              <a:rPr lang="pt-BR" sz="2400" b="1" i="0" dirty="0">
                <a:solidFill>
                  <a:schemeClr val="bg1"/>
                </a:solidFill>
                <a:effectLst/>
                <a:latin typeface="sohne"/>
              </a:rPr>
              <a:t>, use o operador </a:t>
            </a:r>
            <a:r>
              <a:rPr lang="pt-BR" sz="2400" b="1" i="0" dirty="0">
                <a:solidFill>
                  <a:srgbClr val="FFFF00"/>
                </a:solidFill>
                <a:effectLst/>
                <a:latin typeface="sohne"/>
              </a:rPr>
              <a:t>in</a:t>
            </a:r>
            <a:r>
              <a:rPr lang="pt-BR" sz="2400" b="1" i="0" dirty="0">
                <a:solidFill>
                  <a:schemeClr val="bg1"/>
                </a:solidFill>
                <a:effectLst/>
                <a:latin typeface="sohne"/>
              </a:rPr>
              <a:t>:</a:t>
            </a: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900" b="1" dirty="0">
              <a:solidFill>
                <a:schemeClr val="bg1"/>
              </a:solidFill>
              <a:latin typeface="sohne"/>
            </a:endParaRPr>
          </a:p>
          <a:p>
            <a:pPr algn="just"/>
            <a:r>
              <a:rPr lang="pt-BR" sz="2400" b="1" i="0" dirty="0">
                <a:solidFill>
                  <a:schemeClr val="bg1"/>
                </a:solidFill>
                <a:effectLst/>
                <a:latin typeface="sohne"/>
              </a:rPr>
              <a:t>O exemplo a seguir cria um objeto </a:t>
            </a:r>
            <a:r>
              <a:rPr lang="pt-BR" sz="2400" b="1" i="0" dirty="0" err="1">
                <a:solidFill>
                  <a:srgbClr val="FFFF00"/>
                </a:solidFill>
                <a:effectLst/>
                <a:latin typeface="sohne"/>
              </a:rPr>
              <a:t>employee</a:t>
            </a:r>
            <a:r>
              <a:rPr lang="pt-BR" sz="2400" b="1" i="0" dirty="0">
                <a:solidFill>
                  <a:schemeClr val="bg1"/>
                </a:solidFill>
                <a:effectLst/>
                <a:latin typeface="sohne"/>
              </a:rPr>
              <a:t> e usa o operador </a:t>
            </a:r>
            <a:r>
              <a:rPr lang="pt-BR" sz="2400" b="1" i="0" dirty="0">
                <a:solidFill>
                  <a:srgbClr val="FFFF00"/>
                </a:solidFill>
                <a:effectLst/>
                <a:latin typeface="sohne"/>
              </a:rPr>
              <a:t>in</a:t>
            </a:r>
            <a:r>
              <a:rPr lang="pt-BR" sz="2400" b="1" i="0" dirty="0">
                <a:solidFill>
                  <a:schemeClr val="bg1"/>
                </a:solidFill>
                <a:effectLst/>
                <a:latin typeface="sohne"/>
              </a:rPr>
              <a:t> para verificar se as propriedades </a:t>
            </a:r>
            <a:r>
              <a:rPr lang="pt-BR" sz="2400" b="1" i="0" dirty="0" err="1">
                <a:solidFill>
                  <a:srgbClr val="FFFF00"/>
                </a:solidFill>
                <a:effectLst/>
                <a:latin typeface="sohne"/>
              </a:rPr>
              <a:t>ssn</a:t>
            </a:r>
            <a:r>
              <a:rPr lang="pt-BR" sz="2400" b="1" i="0" dirty="0">
                <a:solidFill>
                  <a:schemeClr val="bg1"/>
                </a:solidFill>
                <a:effectLst/>
                <a:latin typeface="sohne"/>
              </a:rPr>
              <a:t> e </a:t>
            </a:r>
            <a:r>
              <a:rPr lang="pt-BR" sz="2400" b="1" i="0" dirty="0" err="1">
                <a:solidFill>
                  <a:srgbClr val="FFFF00"/>
                </a:solidFill>
                <a:effectLst/>
                <a:latin typeface="sohne"/>
              </a:rPr>
              <a:t>employeeId</a:t>
            </a:r>
            <a:r>
              <a:rPr lang="pt-BR" sz="2400" b="1" i="0" dirty="0">
                <a:solidFill>
                  <a:schemeClr val="bg1"/>
                </a:solidFill>
                <a:effectLst/>
                <a:latin typeface="sohne"/>
              </a:rPr>
              <a:t> existem no objeto:	</a:t>
            </a:r>
          </a:p>
        </p:txBody>
      </p:sp>
      <p:pic>
        <p:nvPicPr>
          <p:cNvPr id="17410" name="Picture 2">
            <a:extLst>
              <a:ext uri="{FF2B5EF4-FFF2-40B4-BE49-F238E27FC236}">
                <a16:creationId xmlns:a16="http://schemas.microsoft.com/office/drawing/2014/main" id="{B070A4D4-88D8-773C-4DFD-788A357C3A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87" b="14487"/>
          <a:stretch/>
        </p:blipFill>
        <p:spPr bwMode="auto">
          <a:xfrm>
            <a:off x="323528" y="1775192"/>
            <a:ext cx="8496944" cy="71770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9E29D4E0-6652-A278-8146-CA649DF50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748976"/>
            <a:ext cx="5688632" cy="285419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E8DC7CF1-1673-9F5F-9CDC-41917802EA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9534"/>
          <a:stretch/>
        </p:blipFill>
        <p:spPr bwMode="auto">
          <a:xfrm>
            <a:off x="6300192" y="5502425"/>
            <a:ext cx="2520280" cy="110074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098BF766-EAD1-B259-6FCB-4FC17D6C6F17}"/>
              </a:ext>
            </a:extLst>
          </p:cNvPr>
          <p:cNvSpPr txBox="1"/>
          <p:nvPr/>
        </p:nvSpPr>
        <p:spPr>
          <a:xfrm>
            <a:off x="6300192" y="5040760"/>
            <a:ext cx="1872829" cy="461665"/>
          </a:xfrm>
          <a:prstGeom prst="rect">
            <a:avLst/>
          </a:prstGeom>
          <a:noFill/>
        </p:spPr>
        <p:txBody>
          <a:bodyPr wrap="square">
            <a:spAutoFit/>
          </a:bodyPr>
          <a:lstStyle/>
          <a:p>
            <a:pPr algn="just"/>
            <a:r>
              <a:rPr lang="pt-BR" sz="2400" b="1" i="0" dirty="0">
                <a:solidFill>
                  <a:schemeClr val="bg1"/>
                </a:solidFill>
                <a:effectLst/>
                <a:latin typeface="sohne"/>
              </a:rPr>
              <a:t>Resultado:</a:t>
            </a:r>
          </a:p>
        </p:txBody>
      </p:sp>
      <p:pic>
        <p:nvPicPr>
          <p:cNvPr id="6" name="Imagem 5" descr="Galinha não satisfeita">
            <a:extLst>
              <a:ext uri="{FF2B5EF4-FFF2-40B4-BE49-F238E27FC236}">
                <a16:creationId xmlns:a16="http://schemas.microsoft.com/office/drawing/2014/main" id="{57DDB609-BD91-2166-067C-5B3C84B4E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16" y="3338976"/>
            <a:ext cx="1872829" cy="1872829"/>
          </a:xfrm>
          <a:prstGeom prst="rect">
            <a:avLst/>
          </a:prstGeom>
        </p:spPr>
      </p:pic>
    </p:spTree>
    <p:extLst>
      <p:ext uri="{BB962C8B-B14F-4D97-AF65-F5344CB8AC3E}">
        <p14:creationId xmlns:p14="http://schemas.microsoft.com/office/powerpoint/2010/main" val="176476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3777957"/>
          </a:xfrm>
          <a:prstGeom prst="rect">
            <a:avLst/>
          </a:prstGeom>
          <a:noFill/>
        </p:spPr>
        <p:txBody>
          <a:bodyPr wrap="square">
            <a:spAutoFit/>
          </a:bodyPr>
          <a:lstStyle/>
          <a:p>
            <a:pPr algn="just"/>
            <a:r>
              <a:rPr lang="pt-BR" sz="2800" b="1" i="0" dirty="0">
                <a:solidFill>
                  <a:srgbClr val="FFFF00"/>
                </a:solidFill>
                <a:effectLst/>
                <a:latin typeface="sohne"/>
              </a:rPr>
              <a:t>Iterar sobre o objeto usando loop for…in:</a:t>
            </a:r>
          </a:p>
          <a:p>
            <a:pPr algn="just"/>
            <a:endParaRPr lang="pt-BR" sz="1050" b="1" dirty="0">
              <a:solidFill>
                <a:srgbClr val="FFFF00"/>
              </a:solidFill>
              <a:latin typeface="sohne"/>
            </a:endParaRPr>
          </a:p>
          <a:p>
            <a:pPr algn="just"/>
            <a:r>
              <a:rPr lang="pt-BR" sz="2400" b="1" i="0" dirty="0">
                <a:solidFill>
                  <a:schemeClr val="bg1"/>
                </a:solidFill>
                <a:effectLst/>
                <a:latin typeface="sohne"/>
              </a:rPr>
              <a:t>Para </a:t>
            </a:r>
            <a:r>
              <a:rPr lang="pt-BR" sz="2400" b="1" i="0" dirty="0">
                <a:solidFill>
                  <a:srgbClr val="FFFF00"/>
                </a:solidFill>
                <a:effectLst/>
                <a:latin typeface="sohne"/>
              </a:rPr>
              <a:t>iterar</a:t>
            </a:r>
            <a:r>
              <a:rPr lang="pt-BR" sz="2400" b="1" i="0" dirty="0">
                <a:solidFill>
                  <a:schemeClr val="bg1"/>
                </a:solidFill>
                <a:effectLst/>
                <a:latin typeface="sohne"/>
              </a:rPr>
              <a:t> sobre todas as </a:t>
            </a:r>
            <a:r>
              <a:rPr lang="pt-BR" sz="2400" b="1" i="0" dirty="0">
                <a:solidFill>
                  <a:srgbClr val="FFFF00"/>
                </a:solidFill>
                <a:effectLst/>
                <a:latin typeface="sohne"/>
              </a:rPr>
              <a:t>propriedades</a:t>
            </a:r>
            <a:r>
              <a:rPr lang="pt-BR" sz="2400" b="1" i="0" dirty="0">
                <a:solidFill>
                  <a:schemeClr val="bg1"/>
                </a:solidFill>
                <a:effectLst/>
                <a:latin typeface="sohne"/>
              </a:rPr>
              <a:t> de um </a:t>
            </a:r>
            <a:r>
              <a:rPr lang="pt-BR" sz="2400" b="1" i="0" dirty="0">
                <a:solidFill>
                  <a:srgbClr val="FFFF00"/>
                </a:solidFill>
                <a:effectLst/>
                <a:latin typeface="sohne"/>
              </a:rPr>
              <a:t>objeto</a:t>
            </a:r>
            <a:r>
              <a:rPr lang="pt-BR" sz="2400" b="1" i="0" dirty="0">
                <a:solidFill>
                  <a:schemeClr val="bg1"/>
                </a:solidFill>
                <a:effectLst/>
                <a:latin typeface="sohne"/>
              </a:rPr>
              <a:t> sem saber os </a:t>
            </a:r>
            <a:r>
              <a:rPr lang="pt-BR" sz="2400" b="1" i="0" dirty="0">
                <a:solidFill>
                  <a:srgbClr val="FFFF00"/>
                </a:solidFill>
                <a:effectLst/>
                <a:latin typeface="sohne"/>
              </a:rPr>
              <a:t>nomes</a:t>
            </a:r>
            <a:r>
              <a:rPr lang="pt-BR" sz="2400" b="1" i="0" dirty="0">
                <a:solidFill>
                  <a:schemeClr val="bg1"/>
                </a:solidFill>
                <a:effectLst/>
                <a:latin typeface="sohne"/>
              </a:rPr>
              <a:t> das </a:t>
            </a:r>
            <a:r>
              <a:rPr lang="pt-BR" sz="2400" b="1" i="0" dirty="0">
                <a:solidFill>
                  <a:srgbClr val="FFFF00"/>
                </a:solidFill>
                <a:effectLst/>
                <a:latin typeface="sohne"/>
              </a:rPr>
              <a:t>propriedades</a:t>
            </a:r>
            <a:r>
              <a:rPr lang="pt-BR" sz="2400" b="1" i="0" dirty="0">
                <a:solidFill>
                  <a:schemeClr val="bg1"/>
                </a:solidFill>
                <a:effectLst/>
                <a:latin typeface="sohne"/>
              </a:rPr>
              <a:t>, use o loop </a:t>
            </a:r>
            <a:r>
              <a:rPr lang="pt-BR" sz="2400" b="1" i="0" dirty="0">
                <a:solidFill>
                  <a:srgbClr val="FFFF00"/>
                </a:solidFill>
                <a:effectLst/>
                <a:latin typeface="sohne"/>
              </a:rPr>
              <a:t>for...in</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r>
              <a:rPr lang="pt-BR" sz="2400" b="1" i="0" dirty="0">
                <a:solidFill>
                  <a:schemeClr val="bg1"/>
                </a:solidFill>
                <a:effectLst/>
                <a:latin typeface="sohne"/>
              </a:rPr>
              <a:t>Por exemplo, a instrução a seguir cria um objeto </a:t>
            </a:r>
            <a:r>
              <a:rPr lang="pt-BR" sz="2400" b="1" i="0" dirty="0">
                <a:solidFill>
                  <a:srgbClr val="FFFF00"/>
                </a:solidFill>
                <a:effectLst/>
                <a:latin typeface="sohne"/>
              </a:rPr>
              <a:t>website</a:t>
            </a:r>
            <a:r>
              <a:rPr lang="pt-BR" sz="2400" b="1" i="0" dirty="0">
                <a:solidFill>
                  <a:schemeClr val="bg1"/>
                </a:solidFill>
                <a:effectLst/>
                <a:latin typeface="sohne"/>
              </a:rPr>
              <a:t> e itera sobre suas </a:t>
            </a:r>
            <a:r>
              <a:rPr lang="pt-BR" sz="2400" b="1" i="0" dirty="0">
                <a:solidFill>
                  <a:srgbClr val="FFFF00"/>
                </a:solidFill>
                <a:effectLst/>
                <a:latin typeface="sohne"/>
              </a:rPr>
              <a:t>propriedades</a:t>
            </a:r>
            <a:r>
              <a:rPr lang="pt-BR" sz="2400" b="1" i="0" dirty="0">
                <a:solidFill>
                  <a:schemeClr val="bg1"/>
                </a:solidFill>
                <a:effectLst/>
                <a:latin typeface="sohne"/>
              </a:rPr>
              <a:t> usando o loop </a:t>
            </a:r>
            <a:r>
              <a:rPr lang="pt-BR" sz="2400" b="1" i="0" dirty="0">
                <a:solidFill>
                  <a:srgbClr val="FFFF00"/>
                </a:solidFill>
                <a:effectLst/>
                <a:latin typeface="sohne"/>
              </a:rPr>
              <a:t>for...in</a:t>
            </a:r>
            <a:r>
              <a:rPr lang="pt-BR" sz="2400" b="1" i="0" dirty="0">
                <a:solidFill>
                  <a:schemeClr val="bg1"/>
                </a:solidFill>
                <a:effectLst/>
                <a:latin typeface="sohne"/>
              </a:rPr>
              <a:t>:</a:t>
            </a:r>
          </a:p>
        </p:txBody>
      </p:sp>
      <p:pic>
        <p:nvPicPr>
          <p:cNvPr id="18434" name="Picture 2">
            <a:extLst>
              <a:ext uri="{FF2B5EF4-FFF2-40B4-BE49-F238E27FC236}">
                <a16:creationId xmlns:a16="http://schemas.microsoft.com/office/drawing/2014/main" id="{C47BD5DB-1F7B-3962-28D4-C551648291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37" b="13637"/>
          <a:stretch/>
        </p:blipFill>
        <p:spPr bwMode="auto">
          <a:xfrm>
            <a:off x="791580" y="1844824"/>
            <a:ext cx="7560840" cy="124100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4F2888CF-DF08-4781-1AE0-94D59C437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70" y="3945869"/>
            <a:ext cx="4939425" cy="2747555"/>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91CCB466-18FC-D950-8D10-413A2429600A}"/>
              </a:ext>
            </a:extLst>
          </p:cNvPr>
          <p:cNvSpPr txBox="1"/>
          <p:nvPr/>
        </p:nvSpPr>
        <p:spPr>
          <a:xfrm>
            <a:off x="5490356" y="5088813"/>
            <a:ext cx="1872829" cy="461665"/>
          </a:xfrm>
          <a:prstGeom prst="rect">
            <a:avLst/>
          </a:prstGeom>
          <a:noFill/>
        </p:spPr>
        <p:txBody>
          <a:bodyPr wrap="square">
            <a:spAutoFit/>
          </a:bodyPr>
          <a:lstStyle/>
          <a:p>
            <a:pPr algn="just"/>
            <a:r>
              <a:rPr lang="pt-BR" sz="2400" b="1" i="0" dirty="0">
                <a:solidFill>
                  <a:schemeClr val="bg1"/>
                </a:solidFill>
                <a:effectLst/>
                <a:latin typeface="sohne"/>
              </a:rPr>
              <a:t>Resultado:</a:t>
            </a:r>
          </a:p>
        </p:txBody>
      </p:sp>
      <p:pic>
        <p:nvPicPr>
          <p:cNvPr id="18438" name="Picture 6">
            <a:extLst>
              <a:ext uri="{FF2B5EF4-FFF2-40B4-BE49-F238E27FC236}">
                <a16:creationId xmlns:a16="http://schemas.microsoft.com/office/drawing/2014/main" id="{E7A3D37F-F963-D667-4AFC-AF6A2C8AE8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2432"/>
          <a:stretch/>
        </p:blipFill>
        <p:spPr bwMode="auto">
          <a:xfrm>
            <a:off x="5490357" y="5599263"/>
            <a:ext cx="3474132" cy="108228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A raposa forte">
            <a:extLst>
              <a:ext uri="{FF2B5EF4-FFF2-40B4-BE49-F238E27FC236}">
                <a16:creationId xmlns:a16="http://schemas.microsoft.com/office/drawing/2014/main" id="{6DC457F6-5B55-DDF1-CF05-D6A4BD5E4B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232" y="3598496"/>
            <a:ext cx="2049016" cy="2049016"/>
          </a:xfrm>
          <a:prstGeom prst="rect">
            <a:avLst/>
          </a:prstGeom>
        </p:spPr>
      </p:pic>
    </p:spTree>
    <p:extLst>
      <p:ext uri="{BB962C8B-B14F-4D97-AF65-F5344CB8AC3E}">
        <p14:creationId xmlns:p14="http://schemas.microsoft.com/office/powerpoint/2010/main" val="3563092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5116785"/>
          </a:xfrm>
          <a:prstGeom prst="rect">
            <a:avLst/>
          </a:prstGeom>
          <a:noFill/>
        </p:spPr>
        <p:txBody>
          <a:bodyPr wrap="square">
            <a:spAutoFit/>
          </a:bodyPr>
          <a:lstStyle/>
          <a:p>
            <a:pPr algn="just"/>
            <a:r>
              <a:rPr lang="pt-BR" sz="2800" b="1" i="0" dirty="0">
                <a:solidFill>
                  <a:srgbClr val="FFFF00"/>
                </a:solidFill>
                <a:effectLst/>
                <a:latin typeface="sohne"/>
              </a:rPr>
              <a:t>Métodos</a:t>
            </a:r>
          </a:p>
          <a:p>
            <a:pPr algn="just"/>
            <a:endParaRPr lang="pt-BR" sz="1050" b="1" dirty="0">
              <a:solidFill>
                <a:srgbClr val="FFFF00"/>
              </a:solidFill>
              <a:latin typeface="sohne"/>
            </a:endParaRPr>
          </a:p>
          <a:p>
            <a:pPr algn="just"/>
            <a:r>
              <a:rPr lang="pt-BR" sz="2400" b="1" i="0" dirty="0">
                <a:solidFill>
                  <a:schemeClr val="bg1"/>
                </a:solidFill>
                <a:effectLst/>
                <a:latin typeface="sohne"/>
              </a:rPr>
              <a:t>Objetos possuem </a:t>
            </a:r>
            <a:r>
              <a:rPr lang="pt-BR" sz="2400" b="1" i="0" dirty="0">
                <a:solidFill>
                  <a:srgbClr val="FFFF00"/>
                </a:solidFill>
                <a:effectLst/>
                <a:latin typeface="sohne"/>
              </a:rPr>
              <a:t>ações</a:t>
            </a:r>
            <a:r>
              <a:rPr lang="pt-BR" sz="2400" b="1" i="0" dirty="0">
                <a:solidFill>
                  <a:schemeClr val="bg1"/>
                </a:solidFill>
                <a:effectLst/>
                <a:latin typeface="sohne"/>
              </a:rPr>
              <a:t>. As ações são representadas por </a:t>
            </a:r>
            <a:r>
              <a:rPr lang="pt-BR" sz="2400" b="1" i="0" dirty="0">
                <a:solidFill>
                  <a:srgbClr val="FFFF00"/>
                </a:solidFill>
                <a:effectLst/>
                <a:latin typeface="sohne"/>
              </a:rPr>
              <a:t>funções</a:t>
            </a:r>
            <a:r>
              <a:rPr lang="pt-BR" sz="2400" b="1" i="0" dirty="0">
                <a:solidFill>
                  <a:schemeClr val="bg1"/>
                </a:solidFill>
                <a:effectLst/>
                <a:latin typeface="sohne"/>
              </a:rPr>
              <a:t>. O seguinte trecho adiciona a ação </a:t>
            </a:r>
            <a:r>
              <a:rPr lang="pt-BR" sz="2400" b="1" i="0" dirty="0" err="1">
                <a:solidFill>
                  <a:srgbClr val="FFFF00"/>
                </a:solidFill>
                <a:effectLst/>
                <a:latin typeface="sohne"/>
              </a:rPr>
              <a:t>greet</a:t>
            </a:r>
            <a:r>
              <a:rPr lang="pt-BR" sz="2400" b="1" i="0" dirty="0">
                <a:solidFill>
                  <a:schemeClr val="bg1"/>
                </a:solidFill>
                <a:effectLst/>
                <a:latin typeface="sohne"/>
              </a:rPr>
              <a:t> ao objeto </a:t>
            </a:r>
            <a:r>
              <a:rPr lang="pt-BR" sz="2400" b="1" i="0" dirty="0">
                <a:solidFill>
                  <a:srgbClr val="FFFF00"/>
                </a:solidFill>
                <a:effectLst/>
                <a:latin typeface="sohne"/>
              </a:rPr>
              <a:t>person</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endParaRPr lang="pt-BR" sz="2400" b="1" i="0" dirty="0">
              <a:solidFill>
                <a:schemeClr val="bg1"/>
              </a:solidFill>
              <a:effectLst/>
              <a:latin typeface="sohne"/>
            </a:endParaRPr>
          </a:p>
          <a:p>
            <a:pPr algn="just"/>
            <a:endParaRPr lang="pt-BR" sz="2400" b="1" i="0" dirty="0">
              <a:solidFill>
                <a:schemeClr val="bg1"/>
              </a:solidFill>
              <a:effectLst/>
              <a:latin typeface="sohne"/>
            </a:endParaRPr>
          </a:p>
          <a:p>
            <a:pPr algn="just"/>
            <a:endParaRPr lang="pt-BR" sz="2400" b="1" dirty="0">
              <a:solidFill>
                <a:schemeClr val="bg1"/>
              </a:solidFill>
              <a:latin typeface="sohne"/>
            </a:endParaRPr>
          </a:p>
          <a:p>
            <a:pPr algn="just"/>
            <a:r>
              <a:rPr lang="pt-BR" sz="2400" b="1" i="0" dirty="0">
                <a:solidFill>
                  <a:schemeClr val="bg1"/>
                </a:solidFill>
                <a:effectLst/>
                <a:latin typeface="sohne"/>
              </a:rPr>
              <a:t>Resultado:</a:t>
            </a:r>
          </a:p>
        </p:txBody>
      </p:sp>
      <p:pic>
        <p:nvPicPr>
          <p:cNvPr id="20482" name="Picture 2">
            <a:extLst>
              <a:ext uri="{FF2B5EF4-FFF2-40B4-BE49-F238E27FC236}">
                <a16:creationId xmlns:a16="http://schemas.microsoft.com/office/drawing/2014/main" id="{7E27D95C-800D-01FA-8F45-EB35F41E2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801465"/>
            <a:ext cx="5760640" cy="320535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64B43380-EF40-97B5-9F0F-B47E69AC6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5488302"/>
            <a:ext cx="8496944" cy="103704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descr="Brócolis surpreso">
            <a:extLst>
              <a:ext uri="{FF2B5EF4-FFF2-40B4-BE49-F238E27FC236}">
                <a16:creationId xmlns:a16="http://schemas.microsoft.com/office/drawing/2014/main" id="{1EB71D08-13D5-5598-3088-3076C30BA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796136" y="3690428"/>
            <a:ext cx="2808312" cy="2808312"/>
          </a:xfrm>
          <a:prstGeom prst="rect">
            <a:avLst/>
          </a:prstGeom>
        </p:spPr>
      </p:pic>
    </p:spTree>
    <p:extLst>
      <p:ext uri="{BB962C8B-B14F-4D97-AF65-F5344CB8AC3E}">
        <p14:creationId xmlns:p14="http://schemas.microsoft.com/office/powerpoint/2010/main" val="2953719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1938992"/>
          </a:xfrm>
          <a:prstGeom prst="rect">
            <a:avLst/>
          </a:prstGeom>
          <a:noFill/>
        </p:spPr>
        <p:txBody>
          <a:bodyPr wrap="square">
            <a:spAutoFit/>
          </a:bodyPr>
          <a:lstStyle/>
          <a:p>
            <a:pPr algn="just"/>
            <a:r>
              <a:rPr lang="pt-BR" sz="2000" b="1" i="0" dirty="0">
                <a:solidFill>
                  <a:schemeClr val="bg1"/>
                </a:solidFill>
                <a:effectLst/>
                <a:latin typeface="sohne"/>
              </a:rPr>
              <a:t>No exemplo a seguir, adicionamos uma expressão de </a:t>
            </a:r>
            <a:r>
              <a:rPr lang="pt-BR" sz="2000" b="1" i="0" dirty="0">
                <a:solidFill>
                  <a:srgbClr val="FFFF00"/>
                </a:solidFill>
                <a:effectLst/>
                <a:latin typeface="sohne"/>
              </a:rPr>
              <a:t>função</a:t>
            </a:r>
            <a:r>
              <a:rPr lang="pt-BR" sz="2000" b="1" i="0" dirty="0">
                <a:solidFill>
                  <a:schemeClr val="bg1"/>
                </a:solidFill>
                <a:effectLst/>
                <a:latin typeface="sohne"/>
              </a:rPr>
              <a:t> para criar a </a:t>
            </a:r>
            <a:r>
              <a:rPr lang="pt-BR" sz="2000" b="1" i="0" dirty="0">
                <a:solidFill>
                  <a:srgbClr val="FFFF00"/>
                </a:solidFill>
                <a:effectLst/>
                <a:latin typeface="sohne"/>
              </a:rPr>
              <a:t>ação</a:t>
            </a:r>
            <a:r>
              <a:rPr lang="pt-BR" sz="2000" b="1" i="0" dirty="0">
                <a:solidFill>
                  <a:schemeClr val="bg1"/>
                </a:solidFill>
                <a:effectLst/>
                <a:latin typeface="sohne"/>
              </a:rPr>
              <a:t> e atribuímos à propriedade </a:t>
            </a:r>
            <a:r>
              <a:rPr lang="pt-BR" sz="2000" b="1" i="0" dirty="0" err="1">
                <a:solidFill>
                  <a:srgbClr val="FFFF00"/>
                </a:solidFill>
                <a:effectLst/>
                <a:latin typeface="sohne"/>
              </a:rPr>
              <a:t>greet</a:t>
            </a:r>
            <a:r>
              <a:rPr lang="pt-BR" sz="2000" b="1" i="0" dirty="0">
                <a:solidFill>
                  <a:schemeClr val="bg1"/>
                </a:solidFill>
                <a:effectLst/>
                <a:latin typeface="sohne"/>
              </a:rPr>
              <a:t> do objeto </a:t>
            </a:r>
            <a:r>
              <a:rPr lang="pt-BR" sz="2000" b="1" i="0" dirty="0">
                <a:solidFill>
                  <a:srgbClr val="FFFF00"/>
                </a:solidFill>
                <a:effectLst/>
                <a:latin typeface="sohne"/>
              </a:rPr>
              <a:t>person</a:t>
            </a:r>
            <a:r>
              <a:rPr lang="pt-BR" sz="2000" b="1" dirty="0">
                <a:solidFill>
                  <a:schemeClr val="bg1"/>
                </a:solidFill>
                <a:latin typeface="sohne"/>
              </a:rPr>
              <a:t>. </a:t>
            </a:r>
            <a:r>
              <a:rPr lang="pt-BR" sz="2000" b="1" i="0" dirty="0">
                <a:solidFill>
                  <a:schemeClr val="bg1"/>
                </a:solidFill>
                <a:effectLst/>
                <a:latin typeface="sohne"/>
              </a:rPr>
              <a:t>Então, chamamos a função através da propriedade </a:t>
            </a:r>
            <a:r>
              <a:rPr lang="pt-BR" sz="2000" b="1" i="0" dirty="0" err="1">
                <a:solidFill>
                  <a:srgbClr val="FFFF00"/>
                </a:solidFill>
                <a:effectLst/>
                <a:latin typeface="sohne"/>
              </a:rPr>
              <a:t>greet</a:t>
            </a:r>
            <a:r>
              <a:rPr lang="pt-BR" sz="2000" b="1" i="0" dirty="0">
                <a:solidFill>
                  <a:schemeClr val="bg1"/>
                </a:solidFill>
                <a:effectLst/>
                <a:latin typeface="sohne"/>
              </a:rPr>
              <a:t> com o comando </a:t>
            </a:r>
            <a:r>
              <a:rPr lang="pt-BR" sz="2000" b="1" i="0" dirty="0" err="1">
                <a:solidFill>
                  <a:srgbClr val="FFFF00"/>
                </a:solidFill>
                <a:effectLst/>
                <a:latin typeface="sohne"/>
              </a:rPr>
              <a:t>greet</a:t>
            </a:r>
            <a:r>
              <a:rPr lang="pt-BR" sz="2000" b="1" i="0" dirty="0">
                <a:solidFill>
                  <a:srgbClr val="FFFF00"/>
                </a:solidFill>
                <a:effectLst/>
                <a:latin typeface="sohne"/>
              </a:rPr>
              <a:t>()</a:t>
            </a:r>
            <a:r>
              <a:rPr lang="pt-BR" sz="2000" b="1" i="0" dirty="0">
                <a:solidFill>
                  <a:schemeClr val="bg1"/>
                </a:solidFill>
                <a:effectLst/>
                <a:latin typeface="sohne"/>
              </a:rPr>
              <a:t>. Quando uma função é uma propriedade de um </a:t>
            </a:r>
            <a:r>
              <a:rPr lang="pt-BR" sz="2000" b="1" i="0" dirty="0">
                <a:solidFill>
                  <a:srgbClr val="FFFF00"/>
                </a:solidFill>
                <a:effectLst/>
                <a:latin typeface="sohne"/>
              </a:rPr>
              <a:t>objeto</a:t>
            </a:r>
            <a:r>
              <a:rPr lang="pt-BR" sz="2000" b="1" i="0" dirty="0">
                <a:solidFill>
                  <a:schemeClr val="bg1"/>
                </a:solidFill>
                <a:effectLst/>
                <a:latin typeface="sohne"/>
              </a:rPr>
              <a:t>, isso é chamado de </a:t>
            </a:r>
            <a:r>
              <a:rPr lang="pt-BR" sz="2000" b="1" i="0" dirty="0">
                <a:solidFill>
                  <a:srgbClr val="FFFF00"/>
                </a:solidFill>
                <a:effectLst/>
                <a:latin typeface="sohne"/>
              </a:rPr>
              <a:t>método</a:t>
            </a:r>
            <a:r>
              <a:rPr lang="pt-BR" sz="2000" b="1" i="0" dirty="0">
                <a:solidFill>
                  <a:schemeClr val="bg1"/>
                </a:solidFill>
                <a:effectLst/>
                <a:latin typeface="sohne"/>
              </a:rPr>
              <a:t>. Além de usar uma expressão de </a:t>
            </a:r>
            <a:r>
              <a:rPr lang="pt-BR" sz="2000" b="1" i="0" dirty="0">
                <a:solidFill>
                  <a:srgbClr val="FFFF00"/>
                </a:solidFill>
                <a:effectLst/>
                <a:latin typeface="sohne"/>
              </a:rPr>
              <a:t>função</a:t>
            </a:r>
            <a:r>
              <a:rPr lang="pt-BR" sz="2000" b="1" i="0" dirty="0">
                <a:solidFill>
                  <a:schemeClr val="bg1"/>
                </a:solidFill>
                <a:effectLst/>
                <a:latin typeface="sohne"/>
              </a:rPr>
              <a:t>, você pode definir uma </a:t>
            </a:r>
            <a:r>
              <a:rPr lang="pt-BR" sz="2000" b="1" i="0" dirty="0">
                <a:solidFill>
                  <a:srgbClr val="FFFF00"/>
                </a:solidFill>
                <a:effectLst/>
                <a:latin typeface="sohne"/>
              </a:rPr>
              <a:t>função</a:t>
            </a:r>
            <a:r>
              <a:rPr lang="pt-BR" sz="2000" b="1" i="0" dirty="0">
                <a:solidFill>
                  <a:schemeClr val="bg1"/>
                </a:solidFill>
                <a:effectLst/>
                <a:latin typeface="sohne"/>
              </a:rPr>
              <a:t> e adicioná-la ao </a:t>
            </a:r>
            <a:r>
              <a:rPr lang="pt-BR" sz="2000" b="1" i="0" dirty="0">
                <a:solidFill>
                  <a:srgbClr val="FFFF00"/>
                </a:solidFill>
                <a:effectLst/>
                <a:latin typeface="sohne"/>
              </a:rPr>
              <a:t>objeto</a:t>
            </a:r>
            <a:r>
              <a:rPr lang="pt-BR" sz="2000" b="1" i="0" dirty="0">
                <a:solidFill>
                  <a:schemeClr val="bg1"/>
                </a:solidFill>
                <a:effectLst/>
                <a:latin typeface="sohne"/>
              </a:rPr>
              <a:t>, dessa forma:</a:t>
            </a:r>
          </a:p>
        </p:txBody>
      </p:sp>
      <p:pic>
        <p:nvPicPr>
          <p:cNvPr id="21506" name="Picture 2">
            <a:extLst>
              <a:ext uri="{FF2B5EF4-FFF2-40B4-BE49-F238E27FC236}">
                <a16:creationId xmlns:a16="http://schemas.microsoft.com/office/drawing/2014/main" id="{82A164AE-A2C4-D927-9FD3-2ED729F74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287310"/>
            <a:ext cx="6048672" cy="435798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Raposa envergonhada">
            <a:extLst>
              <a:ext uri="{FF2B5EF4-FFF2-40B4-BE49-F238E27FC236}">
                <a16:creationId xmlns:a16="http://schemas.microsoft.com/office/drawing/2014/main" id="{A38416A9-BDF1-C460-B49C-BF0D8989D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1" y="4618857"/>
            <a:ext cx="2042102" cy="2042102"/>
          </a:xfrm>
          <a:prstGeom prst="rect">
            <a:avLst/>
          </a:prstGeom>
        </p:spPr>
      </p:pic>
    </p:spTree>
    <p:extLst>
      <p:ext uri="{BB962C8B-B14F-4D97-AF65-F5344CB8AC3E}">
        <p14:creationId xmlns:p14="http://schemas.microsoft.com/office/powerpoint/2010/main" val="150417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m para programaç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45"/>
            <a:ext cx="9143998"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1">
            <a:extLst>
              <a:ext uri="{FF2B5EF4-FFF2-40B4-BE49-F238E27FC236}">
                <a16:creationId xmlns:a16="http://schemas.microsoft.com/office/drawing/2014/main" id="{AD081224-7062-42D5-AC83-0BE27E97D9B3}"/>
              </a:ext>
            </a:extLst>
          </p:cNvPr>
          <p:cNvSpPr>
            <a:spLocks noGrp="1"/>
          </p:cNvSpPr>
          <p:nvPr>
            <p:ph type="ctrTitle"/>
          </p:nvPr>
        </p:nvSpPr>
        <p:spPr>
          <a:xfrm>
            <a:off x="-2" y="980728"/>
            <a:ext cx="9144000" cy="4824536"/>
          </a:xfrm>
          <a:solidFill>
            <a:schemeClr val="tx1"/>
          </a:solidFill>
        </p:spPr>
        <p:txBody>
          <a:bodyPr>
            <a:noAutofit/>
          </a:bodyPr>
          <a:lstStyle/>
          <a:p>
            <a:br>
              <a:rPr lang="pt-BR" sz="4800" b="1" dirty="0">
                <a:solidFill>
                  <a:srgbClr val="7030A0"/>
                </a:solidFill>
                <a:latin typeface="Impact" panose="020B0806030902050204" pitchFamily="34" charset="0"/>
                <a:cs typeface="Arial" pitchFamily="34" charset="0"/>
              </a:rPr>
            </a:br>
            <a:endParaRPr lang="pt-BR" sz="4800" b="1" dirty="0">
              <a:solidFill>
                <a:srgbClr val="7030A0"/>
              </a:solidFill>
              <a:latin typeface="Impact" panose="020B0806030902050204" pitchFamily="34" charset="0"/>
              <a:cs typeface="Arial" pitchFamily="34" charset="0"/>
            </a:endParaRPr>
          </a:p>
        </p:txBody>
      </p:sp>
      <p:sp>
        <p:nvSpPr>
          <p:cNvPr id="5" name="Título 1">
            <a:extLst>
              <a:ext uri="{FF2B5EF4-FFF2-40B4-BE49-F238E27FC236}">
                <a16:creationId xmlns:a16="http://schemas.microsoft.com/office/drawing/2014/main" id="{D0C5BCD9-CE4E-629E-1127-E40B98FB8137}"/>
              </a:ext>
            </a:extLst>
          </p:cNvPr>
          <p:cNvSpPr txBox="1">
            <a:spLocks/>
          </p:cNvSpPr>
          <p:nvPr/>
        </p:nvSpPr>
        <p:spPr>
          <a:xfrm>
            <a:off x="251518" y="1277354"/>
            <a:ext cx="8640964" cy="1408344"/>
          </a:xfrm>
          <a:prstGeom prst="rect">
            <a:avLst/>
          </a:prstGeom>
          <a:solidFill>
            <a:srgbClr val="FFFF00"/>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8000" dirty="0">
                <a:solidFill>
                  <a:srgbClr val="7030A0"/>
                </a:solidFill>
                <a:latin typeface="Impact" panose="020B0806030902050204" pitchFamily="34" charset="0"/>
                <a:cs typeface="Arial" pitchFamily="34" charset="0"/>
              </a:rPr>
              <a:t>Objetos e Classes</a:t>
            </a:r>
            <a:endParaRPr lang="pt-BR" sz="4800" dirty="0">
              <a:solidFill>
                <a:srgbClr val="7030A0"/>
              </a:solidFill>
              <a:latin typeface="Impact" panose="020B0806030902050204" pitchFamily="34" charset="0"/>
              <a:cs typeface="Arial" pitchFamily="34" charset="0"/>
            </a:endParaRPr>
          </a:p>
        </p:txBody>
      </p:sp>
      <p:pic>
        <p:nvPicPr>
          <p:cNvPr id="4098" name="Picture 2" descr="Programação Orientada a Objetos: Instância de uma classe objeto | Morettic">
            <a:extLst>
              <a:ext uri="{FF2B5EF4-FFF2-40B4-BE49-F238E27FC236}">
                <a16:creationId xmlns:a16="http://schemas.microsoft.com/office/drawing/2014/main" id="{ADCB8FB1-025B-7369-7804-0E1D731C5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4" y="2852936"/>
            <a:ext cx="3888436" cy="27277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Confused Travolta | Funny gif, John travolta meme, John travolta">
            <a:extLst>
              <a:ext uri="{FF2B5EF4-FFF2-40B4-BE49-F238E27FC236}">
                <a16:creationId xmlns:a16="http://schemas.microsoft.com/office/drawing/2014/main" id="{A705F5BC-CC58-0D76-93B1-3A02D8A9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911292"/>
            <a:ext cx="2972609" cy="288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65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1261884"/>
          </a:xfrm>
          <a:prstGeom prst="rect">
            <a:avLst/>
          </a:prstGeom>
          <a:noFill/>
        </p:spPr>
        <p:txBody>
          <a:bodyPr wrap="square">
            <a:spAutoFit/>
          </a:bodyPr>
          <a:lstStyle/>
          <a:p>
            <a:pPr algn="just"/>
            <a:r>
              <a:rPr lang="pt-BR" sz="2800" b="1" i="0" dirty="0">
                <a:solidFill>
                  <a:srgbClr val="FFFF00"/>
                </a:solidFill>
                <a:effectLst/>
                <a:latin typeface="sohne"/>
              </a:rPr>
              <a:t>Método Abreviado</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Você pode definir </a:t>
            </a:r>
            <a:r>
              <a:rPr lang="pt-BR" sz="2400" b="1" i="0" dirty="0">
                <a:solidFill>
                  <a:srgbClr val="FFFF00"/>
                </a:solidFill>
                <a:effectLst/>
                <a:latin typeface="sohne"/>
              </a:rPr>
              <a:t>métodos</a:t>
            </a:r>
            <a:r>
              <a:rPr lang="pt-BR" sz="2400" b="1" i="0" dirty="0">
                <a:solidFill>
                  <a:schemeClr val="bg1"/>
                </a:solidFill>
                <a:effectLst/>
                <a:latin typeface="sohne"/>
              </a:rPr>
              <a:t> usando a sintaxe literal do </a:t>
            </a:r>
            <a:r>
              <a:rPr lang="pt-BR" sz="2400" b="1" i="0" dirty="0">
                <a:solidFill>
                  <a:srgbClr val="FFFF00"/>
                </a:solidFill>
                <a:effectLst/>
                <a:latin typeface="sohne"/>
              </a:rPr>
              <a:t>objeto</a:t>
            </a:r>
            <a:r>
              <a:rPr lang="pt-BR" sz="2400" b="1" i="0" dirty="0">
                <a:solidFill>
                  <a:schemeClr val="bg1"/>
                </a:solidFill>
                <a:effectLst/>
                <a:latin typeface="sohne"/>
              </a:rPr>
              <a:t>:</a:t>
            </a:r>
          </a:p>
        </p:txBody>
      </p:sp>
      <p:pic>
        <p:nvPicPr>
          <p:cNvPr id="22530" name="Picture 2">
            <a:extLst>
              <a:ext uri="{FF2B5EF4-FFF2-40B4-BE49-F238E27FC236}">
                <a16:creationId xmlns:a16="http://schemas.microsoft.com/office/drawing/2014/main" id="{7CADF5A2-6BA5-6F67-E8C7-89CA4565A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43" y="2059648"/>
            <a:ext cx="8444514" cy="381762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descr="Não conheço a raposa">
            <a:extLst>
              <a:ext uri="{FF2B5EF4-FFF2-40B4-BE49-F238E27FC236}">
                <a16:creationId xmlns:a16="http://schemas.microsoft.com/office/drawing/2014/main" id="{2BE7A756-BAC8-5117-BD2E-7DCA12716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444208" y="4509120"/>
            <a:ext cx="2016224" cy="2016224"/>
          </a:xfrm>
          <a:prstGeom prst="rect">
            <a:avLst/>
          </a:prstGeom>
        </p:spPr>
      </p:pic>
    </p:spTree>
    <p:extLst>
      <p:ext uri="{BB962C8B-B14F-4D97-AF65-F5344CB8AC3E}">
        <p14:creationId xmlns:p14="http://schemas.microsoft.com/office/powerpoint/2010/main" val="180996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1631216"/>
          </a:xfrm>
          <a:prstGeom prst="rect">
            <a:avLst/>
          </a:prstGeom>
          <a:noFill/>
        </p:spPr>
        <p:txBody>
          <a:bodyPr wrap="square">
            <a:spAutoFit/>
          </a:bodyPr>
          <a:lstStyle/>
          <a:p>
            <a:pPr algn="just"/>
            <a:r>
              <a:rPr lang="pt-BR" sz="2800" b="1" i="0" dirty="0">
                <a:solidFill>
                  <a:srgbClr val="FFFF00"/>
                </a:solidFill>
                <a:effectLst/>
                <a:latin typeface="sohne"/>
              </a:rPr>
              <a:t>Método Abreviado</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A partir da versão ES6, você pode tornar o código ainda mais curto:</a:t>
            </a:r>
          </a:p>
        </p:txBody>
      </p:sp>
      <p:pic>
        <p:nvPicPr>
          <p:cNvPr id="24578" name="Picture 2">
            <a:extLst>
              <a:ext uri="{FF2B5EF4-FFF2-40B4-BE49-F238E27FC236}">
                <a16:creationId xmlns:a16="http://schemas.microsoft.com/office/drawing/2014/main" id="{828A2435-9534-ED61-C096-3DE9D88CC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88840"/>
            <a:ext cx="7920880" cy="442111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O Fox Polegar para cima">
            <a:extLst>
              <a:ext uri="{FF2B5EF4-FFF2-40B4-BE49-F238E27FC236}">
                <a16:creationId xmlns:a16="http://schemas.microsoft.com/office/drawing/2014/main" id="{D8F02403-B8CB-6F9E-7013-A4E13F307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902" y="4221087"/>
            <a:ext cx="2311569" cy="2311569"/>
          </a:xfrm>
          <a:prstGeom prst="rect">
            <a:avLst/>
          </a:prstGeom>
        </p:spPr>
      </p:pic>
    </p:spTree>
    <p:extLst>
      <p:ext uri="{BB962C8B-B14F-4D97-AF65-F5344CB8AC3E}">
        <p14:creationId xmlns:p14="http://schemas.microsoft.com/office/powerpoint/2010/main" val="333721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4955203"/>
          </a:xfrm>
          <a:prstGeom prst="rect">
            <a:avLst/>
          </a:prstGeom>
          <a:noFill/>
        </p:spPr>
        <p:txBody>
          <a:bodyPr wrap="square">
            <a:spAutoFit/>
          </a:bodyPr>
          <a:lstStyle/>
          <a:p>
            <a:pPr algn="just"/>
            <a:r>
              <a:rPr lang="pt-BR" sz="2800" b="1" i="0" dirty="0">
                <a:solidFill>
                  <a:srgbClr val="FFFF00"/>
                </a:solidFill>
                <a:effectLst/>
                <a:latin typeface="sohne"/>
              </a:rPr>
              <a:t>O valor "</a:t>
            </a:r>
            <a:r>
              <a:rPr lang="pt-BR" sz="2800" b="1" i="0" dirty="0" err="1">
                <a:solidFill>
                  <a:srgbClr val="FFFF00"/>
                </a:solidFill>
                <a:effectLst/>
                <a:latin typeface="sohne"/>
              </a:rPr>
              <a:t>this</a:t>
            </a:r>
            <a:r>
              <a:rPr lang="pt-BR" sz="2800" b="1" i="0" dirty="0">
                <a:solidFill>
                  <a:srgbClr val="FFFF00"/>
                </a:solidFill>
                <a:effectLst/>
                <a:latin typeface="sohne"/>
              </a:rPr>
              <a:t>“</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Normalmente os </a:t>
            </a:r>
            <a:r>
              <a:rPr lang="pt-BR" sz="2400" b="1" i="0" dirty="0">
                <a:solidFill>
                  <a:srgbClr val="FFFF00"/>
                </a:solidFill>
                <a:effectLst/>
                <a:latin typeface="sohne"/>
              </a:rPr>
              <a:t>métodos</a:t>
            </a:r>
            <a:r>
              <a:rPr lang="pt-BR" sz="2400" b="1" i="0" dirty="0">
                <a:solidFill>
                  <a:schemeClr val="bg1"/>
                </a:solidFill>
                <a:effectLst/>
                <a:latin typeface="sohne"/>
              </a:rPr>
              <a:t> precisam acessar os dados armazenados no </a:t>
            </a:r>
            <a:r>
              <a:rPr lang="pt-BR" sz="2400" b="1" i="0" dirty="0">
                <a:solidFill>
                  <a:srgbClr val="FFFF00"/>
                </a:solidFill>
                <a:effectLst/>
                <a:latin typeface="sohne"/>
              </a:rPr>
              <a:t>objeto</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Por exemplo, você pode desenvolver um </a:t>
            </a:r>
            <a:r>
              <a:rPr lang="pt-BR" sz="2400" b="1" i="0" dirty="0">
                <a:solidFill>
                  <a:srgbClr val="FFFF00"/>
                </a:solidFill>
                <a:effectLst/>
                <a:latin typeface="sohne"/>
              </a:rPr>
              <a:t>método</a:t>
            </a:r>
            <a:r>
              <a:rPr lang="pt-BR" sz="2400" b="1" i="0" dirty="0">
                <a:solidFill>
                  <a:schemeClr val="bg1"/>
                </a:solidFill>
                <a:effectLst/>
                <a:latin typeface="sohne"/>
              </a:rPr>
              <a:t> que retorne o </a:t>
            </a:r>
            <a:r>
              <a:rPr lang="pt-BR" sz="2400" b="1" i="0" dirty="0">
                <a:solidFill>
                  <a:srgbClr val="FFFF00"/>
                </a:solidFill>
                <a:effectLst/>
                <a:latin typeface="sohne"/>
              </a:rPr>
              <a:t>nome completo </a:t>
            </a:r>
            <a:r>
              <a:rPr lang="pt-BR" sz="2400" b="1" i="0" dirty="0">
                <a:solidFill>
                  <a:schemeClr val="bg1"/>
                </a:solidFill>
                <a:effectLst/>
                <a:latin typeface="sohne"/>
              </a:rPr>
              <a:t>do objeto </a:t>
            </a:r>
            <a:r>
              <a:rPr lang="pt-BR" sz="2400" b="1" i="0" dirty="0">
                <a:solidFill>
                  <a:srgbClr val="FFFF00"/>
                </a:solidFill>
                <a:effectLst/>
                <a:latin typeface="sohne"/>
              </a:rPr>
              <a:t>person</a:t>
            </a:r>
            <a:r>
              <a:rPr lang="pt-BR" sz="2400" b="1" i="0" dirty="0">
                <a:solidFill>
                  <a:schemeClr val="bg1"/>
                </a:solidFill>
                <a:effectLst/>
                <a:latin typeface="sohne"/>
              </a:rPr>
              <a:t>, concatenando </a:t>
            </a:r>
            <a:r>
              <a:rPr lang="pt-BR" sz="2400" b="1" i="0" dirty="0">
                <a:solidFill>
                  <a:srgbClr val="FFFF00"/>
                </a:solidFill>
                <a:effectLst/>
                <a:latin typeface="sohne"/>
              </a:rPr>
              <a:t>firstName</a:t>
            </a:r>
            <a:r>
              <a:rPr lang="pt-BR" sz="2400" b="1" i="0" dirty="0">
                <a:solidFill>
                  <a:schemeClr val="bg1"/>
                </a:solidFill>
                <a:effectLst/>
                <a:latin typeface="sohne"/>
              </a:rPr>
              <a:t> e </a:t>
            </a:r>
            <a:r>
              <a:rPr lang="pt-BR" sz="2400" b="1" i="0" dirty="0">
                <a:solidFill>
                  <a:srgbClr val="FFFF00"/>
                </a:solidFill>
                <a:effectLst/>
                <a:latin typeface="sohne"/>
              </a:rPr>
              <a:t>lastName</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r>
              <a:rPr lang="pt-BR" sz="2400" b="1" i="0" dirty="0">
                <a:solidFill>
                  <a:schemeClr val="bg1"/>
                </a:solidFill>
                <a:effectLst/>
                <a:latin typeface="sohne"/>
              </a:rPr>
              <a:t>Dentro do </a:t>
            </a:r>
            <a:r>
              <a:rPr lang="pt-BR" sz="2400" b="1" i="0" dirty="0">
                <a:solidFill>
                  <a:srgbClr val="FFFF00"/>
                </a:solidFill>
                <a:effectLst/>
                <a:latin typeface="sohne"/>
              </a:rPr>
              <a:t>método</a:t>
            </a:r>
            <a:r>
              <a:rPr lang="pt-BR" sz="2400" b="1" i="0" dirty="0">
                <a:solidFill>
                  <a:schemeClr val="bg1"/>
                </a:solidFill>
                <a:effectLst/>
                <a:latin typeface="sohne"/>
              </a:rPr>
              <a:t>, o valor </a:t>
            </a:r>
            <a:r>
              <a:rPr lang="pt-BR" sz="2400" b="1" i="0" dirty="0" err="1">
                <a:solidFill>
                  <a:srgbClr val="FFFF00"/>
                </a:solidFill>
                <a:effectLst/>
                <a:latin typeface="sohne"/>
              </a:rPr>
              <a:t>this</a:t>
            </a:r>
            <a:r>
              <a:rPr lang="pt-BR" sz="2400" b="1" i="0" dirty="0">
                <a:solidFill>
                  <a:schemeClr val="bg1"/>
                </a:solidFill>
                <a:effectLst/>
                <a:latin typeface="sohne"/>
              </a:rPr>
              <a:t> faz referência ao </a:t>
            </a:r>
            <a:r>
              <a:rPr lang="pt-BR" sz="2400" b="1" i="0" dirty="0">
                <a:solidFill>
                  <a:srgbClr val="FFFF00"/>
                </a:solidFill>
                <a:effectLst/>
                <a:latin typeface="sohne"/>
              </a:rPr>
              <a:t>objeto</a:t>
            </a:r>
            <a:r>
              <a:rPr lang="pt-BR" sz="2400" b="1" i="0" dirty="0">
                <a:solidFill>
                  <a:schemeClr val="bg1"/>
                </a:solidFill>
                <a:effectLst/>
                <a:latin typeface="sohne"/>
              </a:rPr>
              <a:t> que contém o </a:t>
            </a:r>
            <a:r>
              <a:rPr lang="pt-BR" sz="2400" b="1" i="0" dirty="0">
                <a:solidFill>
                  <a:srgbClr val="FFFF00"/>
                </a:solidFill>
                <a:effectLst/>
                <a:latin typeface="sohne"/>
              </a:rPr>
              <a:t>método</a:t>
            </a:r>
            <a:r>
              <a:rPr lang="pt-BR" sz="2400" b="1" i="0" dirty="0">
                <a:solidFill>
                  <a:schemeClr val="bg1"/>
                </a:solidFill>
                <a:effectLst/>
                <a:latin typeface="sohne"/>
              </a:rPr>
              <a:t> para que você possa acessar uma </a:t>
            </a:r>
            <a:r>
              <a:rPr lang="pt-BR" sz="2400" b="1" i="0" dirty="0">
                <a:solidFill>
                  <a:srgbClr val="FFFF00"/>
                </a:solidFill>
                <a:effectLst/>
                <a:latin typeface="sohne"/>
              </a:rPr>
              <a:t>propriedade do objeto</a:t>
            </a:r>
            <a:r>
              <a:rPr lang="pt-BR" sz="2400" b="1" i="0" dirty="0">
                <a:solidFill>
                  <a:schemeClr val="bg1"/>
                </a:solidFill>
                <a:effectLst/>
                <a:latin typeface="sohne"/>
              </a:rPr>
              <a:t> usando a notação de </a:t>
            </a:r>
            <a:r>
              <a:rPr lang="pt-BR" sz="2400" b="1" i="0" dirty="0">
                <a:solidFill>
                  <a:srgbClr val="FFFF00"/>
                </a:solidFill>
                <a:effectLst/>
                <a:latin typeface="sohne"/>
              </a:rPr>
              <a:t>ponto</a:t>
            </a:r>
            <a:r>
              <a:rPr lang="pt-BR" sz="2400" b="1" i="0" dirty="0">
                <a:solidFill>
                  <a:schemeClr val="bg1"/>
                </a:solidFill>
                <a:effectLst/>
                <a:latin typeface="sohne"/>
              </a:rPr>
              <a:t>.</a:t>
            </a:r>
          </a:p>
          <a:p>
            <a:pPr algn="just"/>
            <a:endParaRPr lang="pt-BR" sz="2400" b="1" i="0" dirty="0">
              <a:solidFill>
                <a:schemeClr val="bg1"/>
              </a:solidFill>
              <a:effectLst/>
              <a:latin typeface="sohne"/>
            </a:endParaRPr>
          </a:p>
        </p:txBody>
      </p:sp>
      <p:pic>
        <p:nvPicPr>
          <p:cNvPr id="25602" name="Picture 2">
            <a:extLst>
              <a:ext uri="{FF2B5EF4-FFF2-40B4-BE49-F238E27FC236}">
                <a16:creationId xmlns:a16="http://schemas.microsoft.com/office/drawing/2014/main" id="{D6B2F0E3-DD72-1FE2-3FEF-44D520B66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301208"/>
            <a:ext cx="8496944" cy="103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05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461665"/>
          </a:xfrm>
          <a:prstGeom prst="rect">
            <a:avLst/>
          </a:prstGeom>
          <a:noFill/>
        </p:spPr>
        <p:txBody>
          <a:bodyPr wrap="square">
            <a:spAutoFit/>
          </a:bodyPr>
          <a:lstStyle/>
          <a:p>
            <a:pPr algn="just"/>
            <a:r>
              <a:rPr lang="pt-BR" sz="2400" b="1" i="0" dirty="0">
                <a:solidFill>
                  <a:schemeClr val="bg1"/>
                </a:solidFill>
                <a:effectLst/>
                <a:latin typeface="sohne"/>
              </a:rPr>
              <a:t>O exemplo a seguir usa o valor </a:t>
            </a:r>
            <a:r>
              <a:rPr lang="pt-BR" sz="2400" b="1" i="0" dirty="0" err="1">
                <a:solidFill>
                  <a:srgbClr val="FFFF00"/>
                </a:solidFill>
                <a:effectLst/>
                <a:latin typeface="sohne"/>
              </a:rPr>
              <a:t>this</a:t>
            </a:r>
            <a:r>
              <a:rPr lang="pt-BR" sz="2400" b="1" i="0" dirty="0">
                <a:solidFill>
                  <a:schemeClr val="bg1"/>
                </a:solidFill>
                <a:effectLst/>
                <a:latin typeface="sohne"/>
              </a:rPr>
              <a:t> no método </a:t>
            </a:r>
            <a:r>
              <a:rPr lang="pt-BR" sz="2400" b="1" i="0" dirty="0" err="1">
                <a:solidFill>
                  <a:srgbClr val="FFFF00"/>
                </a:solidFill>
                <a:effectLst/>
                <a:latin typeface="sohne"/>
              </a:rPr>
              <a:t>getFullName</a:t>
            </a:r>
            <a:r>
              <a:rPr lang="pt-BR" sz="2400" b="1" i="0" dirty="0">
                <a:solidFill>
                  <a:srgbClr val="FFFF00"/>
                </a:solidFill>
                <a:effectLst/>
                <a:latin typeface="sohne"/>
              </a:rPr>
              <a:t>()</a:t>
            </a:r>
            <a:r>
              <a:rPr lang="pt-BR" sz="2400" b="1" i="0" dirty="0">
                <a:solidFill>
                  <a:schemeClr val="bg1"/>
                </a:solidFill>
                <a:effectLst/>
                <a:latin typeface="sohne"/>
              </a:rPr>
              <a:t>:</a:t>
            </a:r>
          </a:p>
        </p:txBody>
      </p:sp>
      <p:pic>
        <p:nvPicPr>
          <p:cNvPr id="26626" name="Picture 2">
            <a:extLst>
              <a:ext uri="{FF2B5EF4-FFF2-40B4-BE49-F238E27FC236}">
                <a16:creationId xmlns:a16="http://schemas.microsoft.com/office/drawing/2014/main" id="{7CF5861B-6019-2862-EE3A-7F7CB389F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13" y="975976"/>
            <a:ext cx="7202388" cy="562137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descr="Galinha charmosa">
            <a:extLst>
              <a:ext uri="{FF2B5EF4-FFF2-40B4-BE49-F238E27FC236}">
                <a16:creationId xmlns:a16="http://schemas.microsoft.com/office/drawing/2014/main" id="{EDB0DF54-7773-E798-2B24-1DB43F6BB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732240" y="4535757"/>
            <a:ext cx="2692533" cy="2692533"/>
          </a:xfrm>
          <a:prstGeom prst="rect">
            <a:avLst/>
          </a:prstGeom>
        </p:spPr>
      </p:pic>
    </p:spTree>
    <p:extLst>
      <p:ext uri="{BB962C8B-B14F-4D97-AF65-F5344CB8AC3E}">
        <p14:creationId xmlns:p14="http://schemas.microsoft.com/office/powerpoint/2010/main" val="958412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89639" y="2060848"/>
            <a:ext cx="8496944" cy="1815882"/>
          </a:xfrm>
          <a:prstGeom prst="rect">
            <a:avLst/>
          </a:prstGeom>
          <a:noFill/>
        </p:spPr>
        <p:txBody>
          <a:bodyPr wrap="square">
            <a:spAutoFit/>
          </a:bodyPr>
          <a:lstStyle/>
          <a:p>
            <a:pPr algn="just"/>
            <a:r>
              <a:rPr lang="pt-BR" sz="2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Classes em Javascript proveem uma maneira mais simples e clara para criar objetos, lidar com herança e outras facilidades próprias de Programação Orientada a Objetos.</a:t>
            </a:r>
          </a:p>
        </p:txBody>
      </p:sp>
      <p:sp>
        <p:nvSpPr>
          <p:cNvPr id="9" name="Título 1">
            <a:extLst>
              <a:ext uri="{FF2B5EF4-FFF2-40B4-BE49-F238E27FC236}">
                <a16:creationId xmlns:a16="http://schemas.microsoft.com/office/drawing/2014/main" id="{BFE7EBAA-3C4C-A353-6420-AFDDE30760FE}"/>
              </a:ext>
            </a:extLst>
          </p:cNvPr>
          <p:cNvSpPr txBox="1">
            <a:spLocks/>
          </p:cNvSpPr>
          <p:nvPr/>
        </p:nvSpPr>
        <p:spPr>
          <a:xfrm>
            <a:off x="317629" y="332656"/>
            <a:ext cx="8640964" cy="1408344"/>
          </a:xfrm>
          <a:prstGeom prst="rect">
            <a:avLst/>
          </a:prstGeom>
          <a:solidFill>
            <a:srgbClr val="FFFF00"/>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7200" dirty="0">
                <a:solidFill>
                  <a:srgbClr val="7030A0"/>
                </a:solidFill>
                <a:latin typeface="Impact" panose="020B0806030902050204" pitchFamily="34" charset="0"/>
                <a:cs typeface="Arial" pitchFamily="34" charset="0"/>
              </a:rPr>
              <a:t>Classes em Javascript</a:t>
            </a:r>
            <a:endParaRPr lang="pt-BR" dirty="0">
              <a:solidFill>
                <a:srgbClr val="7030A0"/>
              </a:solidFill>
              <a:latin typeface="Impact" panose="020B0806030902050204" pitchFamily="34" charset="0"/>
              <a:cs typeface="Arial" pitchFamily="34" charset="0"/>
            </a:endParaRPr>
          </a:p>
        </p:txBody>
      </p:sp>
      <p:pic>
        <p:nvPicPr>
          <p:cNvPr id="28674" name="Picture 2" descr="🤕 🔜 ♻️ JavaScript: o guia definitivo para as aulas 🦁 💸 🖊️">
            <a:extLst>
              <a:ext uri="{FF2B5EF4-FFF2-40B4-BE49-F238E27FC236}">
                <a16:creationId xmlns:a16="http://schemas.microsoft.com/office/drawing/2014/main" id="{3710D70D-ECAB-A10A-4F6D-A4285E568A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5548" y="3984040"/>
            <a:ext cx="3012904" cy="268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719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23528" y="476672"/>
            <a:ext cx="8496944" cy="1569660"/>
          </a:xfrm>
          <a:prstGeom prst="rect">
            <a:avLst/>
          </a:prstGeom>
          <a:noFill/>
        </p:spPr>
        <p:txBody>
          <a:bodyPr wrap="square">
            <a:spAutoFit/>
          </a:bodyPr>
          <a:lstStyle/>
          <a:p>
            <a:pPr algn="just"/>
            <a:r>
              <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Robô</a:t>
            </a:r>
          </a:p>
          <a:p>
            <a:pPr algn="just"/>
            <a:endPar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pt-BR" sz="32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Vamos pensar na entidade robô.</a:t>
            </a:r>
          </a:p>
        </p:txBody>
      </p:sp>
      <p:sp>
        <p:nvSpPr>
          <p:cNvPr id="6" name="CaixaDeTexto 5">
            <a:extLst>
              <a:ext uri="{FF2B5EF4-FFF2-40B4-BE49-F238E27FC236}">
                <a16:creationId xmlns:a16="http://schemas.microsoft.com/office/drawing/2014/main" id="{A860BC59-8B57-24F0-AF1E-CFE2AFD7CE1C}"/>
              </a:ext>
            </a:extLst>
          </p:cNvPr>
          <p:cNvSpPr txBox="1"/>
          <p:nvPr/>
        </p:nvSpPr>
        <p:spPr>
          <a:xfrm>
            <a:off x="323528" y="2132856"/>
            <a:ext cx="8496944" cy="4524315"/>
          </a:xfrm>
          <a:prstGeom prst="rect">
            <a:avLst/>
          </a:prstGeom>
          <a:noFill/>
        </p:spPr>
        <p:txBody>
          <a:bodyPr wrap="square">
            <a:spAutoFit/>
          </a:bodyPr>
          <a:lstStyle/>
          <a:p>
            <a:pPr algn="just"/>
            <a:r>
              <a:rPr lang="pt-BR" sz="32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Caso você tenha apenas imaginado um robô abstrato, sem forma física, que é uma máquina capaz de tomar decisões por si mesma, então você agiu corretamente. Se você imaginou um robô físico, como um robô na cor azul que anda sobre esteira, com dois braços e uma antena, então você não pensou no conceito de robô, mas sim em uma manifestação física possível de robô.</a:t>
            </a:r>
          </a:p>
        </p:txBody>
      </p:sp>
    </p:spTree>
    <p:extLst>
      <p:ext uri="{BB962C8B-B14F-4D97-AF65-F5344CB8AC3E}">
        <p14:creationId xmlns:p14="http://schemas.microsoft.com/office/powerpoint/2010/main" val="419411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116632"/>
            <a:ext cx="8496944" cy="6617196"/>
          </a:xfrm>
          <a:prstGeom prst="rect">
            <a:avLst/>
          </a:prstGeom>
          <a:noFill/>
        </p:spPr>
        <p:txBody>
          <a:bodyPr wrap="square">
            <a:spAutoFit/>
          </a:bodyPr>
          <a:lstStyle/>
          <a:p>
            <a:pPr algn="just"/>
            <a:r>
              <a:rPr lang="pt-BR" sz="4400" b="1" i="0" dirty="0">
                <a:solidFill>
                  <a:srgbClr val="FFFF00"/>
                </a:solidFill>
                <a:effectLst/>
                <a:latin typeface="sohne"/>
              </a:rPr>
              <a:t>Classes:</a:t>
            </a:r>
          </a:p>
          <a:p>
            <a:pPr algn="just"/>
            <a:endParaRPr lang="pt-BR" sz="2800" b="1" i="0" dirty="0">
              <a:solidFill>
                <a:schemeClr val="bg1"/>
              </a:solidFill>
              <a:effectLst/>
              <a:latin typeface="sohne"/>
            </a:endParaRPr>
          </a:p>
          <a:p>
            <a:pPr algn="just"/>
            <a:r>
              <a:rPr lang="pt-BR" sz="3200" b="1" i="0" dirty="0">
                <a:solidFill>
                  <a:schemeClr val="bg1"/>
                </a:solidFill>
                <a:effectLst/>
                <a:latin typeface="sohne"/>
              </a:rPr>
              <a:t>A ideia de robô é </a:t>
            </a:r>
            <a:r>
              <a:rPr lang="pt-BR" sz="3200" b="1" i="0" dirty="0">
                <a:solidFill>
                  <a:srgbClr val="FFFF00"/>
                </a:solidFill>
                <a:effectLst/>
                <a:latin typeface="sohne"/>
              </a:rPr>
              <a:t>abstrata</a:t>
            </a:r>
            <a:r>
              <a:rPr lang="pt-BR" sz="3200" b="1" i="0" dirty="0">
                <a:solidFill>
                  <a:schemeClr val="bg1"/>
                </a:solidFill>
                <a:effectLst/>
                <a:latin typeface="sohne"/>
              </a:rPr>
              <a:t>, assim como são as </a:t>
            </a:r>
            <a:r>
              <a:rPr lang="pt-BR" sz="3200" b="1" i="0" dirty="0">
                <a:solidFill>
                  <a:srgbClr val="FFFF00"/>
                </a:solidFill>
                <a:effectLst/>
                <a:latin typeface="sohne"/>
              </a:rPr>
              <a:t>classes</a:t>
            </a:r>
            <a:r>
              <a:rPr lang="pt-BR" sz="3200" b="1" i="0" dirty="0">
                <a:solidFill>
                  <a:schemeClr val="bg1"/>
                </a:solidFill>
                <a:effectLst/>
                <a:latin typeface="sohne"/>
              </a:rPr>
              <a:t>.</a:t>
            </a:r>
          </a:p>
          <a:p>
            <a:pPr algn="just"/>
            <a:endParaRPr lang="pt-BR" sz="3200" b="1" i="0" dirty="0">
              <a:solidFill>
                <a:schemeClr val="bg1"/>
              </a:solidFill>
              <a:effectLst/>
              <a:latin typeface="sohne"/>
            </a:endParaRPr>
          </a:p>
          <a:p>
            <a:pPr algn="just"/>
            <a:r>
              <a:rPr lang="pt-BR" sz="3200" b="1" i="0" dirty="0">
                <a:solidFill>
                  <a:schemeClr val="bg1"/>
                </a:solidFill>
                <a:effectLst/>
                <a:latin typeface="sohne"/>
              </a:rPr>
              <a:t>Uma boa forma de compreender uma </a:t>
            </a:r>
            <a:r>
              <a:rPr lang="pt-BR" sz="3200" b="1" i="0" dirty="0">
                <a:solidFill>
                  <a:srgbClr val="FFFF00"/>
                </a:solidFill>
                <a:effectLst/>
                <a:latin typeface="sohne"/>
              </a:rPr>
              <a:t>classe</a:t>
            </a:r>
            <a:r>
              <a:rPr lang="pt-BR" sz="3200" b="1" i="0" dirty="0">
                <a:solidFill>
                  <a:schemeClr val="bg1"/>
                </a:solidFill>
                <a:effectLst/>
                <a:latin typeface="sohne"/>
              </a:rPr>
              <a:t> é pensar nela como o </a:t>
            </a:r>
            <a:r>
              <a:rPr lang="pt-BR" sz="3200" b="1" i="0" dirty="0">
                <a:solidFill>
                  <a:srgbClr val="FFFF00"/>
                </a:solidFill>
                <a:effectLst/>
                <a:latin typeface="sohne"/>
              </a:rPr>
              <a:t>projeto</a:t>
            </a:r>
            <a:r>
              <a:rPr lang="pt-BR" sz="3200" b="1" i="0" dirty="0">
                <a:solidFill>
                  <a:schemeClr val="bg1"/>
                </a:solidFill>
                <a:effectLst/>
                <a:latin typeface="sohne"/>
              </a:rPr>
              <a:t> ou a </a:t>
            </a:r>
            <a:r>
              <a:rPr lang="pt-BR" sz="3200" b="1" i="0" dirty="0">
                <a:solidFill>
                  <a:srgbClr val="FFFF00"/>
                </a:solidFill>
                <a:effectLst/>
                <a:latin typeface="sohne"/>
              </a:rPr>
              <a:t>modelagem</a:t>
            </a:r>
            <a:r>
              <a:rPr lang="pt-BR" sz="3200" b="1" i="0" dirty="0">
                <a:solidFill>
                  <a:schemeClr val="bg1"/>
                </a:solidFill>
                <a:effectLst/>
                <a:latin typeface="sohne"/>
              </a:rPr>
              <a:t> de algo.</a:t>
            </a:r>
          </a:p>
          <a:p>
            <a:pPr algn="just"/>
            <a:endParaRPr lang="pt-BR" sz="3200" b="1" dirty="0">
              <a:solidFill>
                <a:schemeClr val="bg1"/>
              </a:solidFill>
              <a:latin typeface="sohne"/>
            </a:endParaRPr>
          </a:p>
          <a:p>
            <a:pPr algn="just"/>
            <a:r>
              <a:rPr lang="pt-BR" sz="3200" b="1" i="0" dirty="0">
                <a:solidFill>
                  <a:schemeClr val="bg1"/>
                </a:solidFill>
                <a:effectLst/>
                <a:latin typeface="sohne"/>
              </a:rPr>
              <a:t>Caso tenha imaginado algo </a:t>
            </a:r>
            <a:r>
              <a:rPr lang="pt-BR" sz="3200" b="1" i="0" dirty="0">
                <a:solidFill>
                  <a:srgbClr val="FFFF00"/>
                </a:solidFill>
                <a:effectLst/>
                <a:latin typeface="sohne"/>
              </a:rPr>
              <a:t>concreto</a:t>
            </a:r>
            <a:r>
              <a:rPr lang="pt-BR" sz="3200" b="1" i="0" dirty="0">
                <a:solidFill>
                  <a:schemeClr val="bg1"/>
                </a:solidFill>
                <a:effectLst/>
                <a:latin typeface="sohne"/>
              </a:rPr>
              <a:t>, então você pensou em um </a:t>
            </a:r>
            <a:r>
              <a:rPr lang="pt-BR" sz="3200" b="1" i="0" dirty="0">
                <a:solidFill>
                  <a:srgbClr val="FFFF00"/>
                </a:solidFill>
                <a:effectLst/>
                <a:latin typeface="sohne"/>
              </a:rPr>
              <a:t>objeto</a:t>
            </a:r>
            <a:r>
              <a:rPr lang="pt-BR" sz="3200" b="1" i="0" dirty="0">
                <a:solidFill>
                  <a:schemeClr val="bg1"/>
                </a:solidFill>
                <a:effectLst/>
                <a:latin typeface="sohne"/>
              </a:rPr>
              <a:t>, que é uma manifestação possível da </a:t>
            </a:r>
            <a:r>
              <a:rPr lang="pt-BR" sz="3200" b="1" i="0" dirty="0">
                <a:solidFill>
                  <a:srgbClr val="FFFF00"/>
                </a:solidFill>
                <a:effectLst/>
                <a:latin typeface="sohne"/>
              </a:rPr>
              <a:t>ideia de robô</a:t>
            </a:r>
            <a:r>
              <a:rPr lang="pt-BR" sz="3200" b="1" i="0" dirty="0">
                <a:solidFill>
                  <a:schemeClr val="bg1"/>
                </a:solidFill>
                <a:effectLst/>
                <a:latin typeface="sohne"/>
              </a:rPr>
              <a:t>, semelhantemente à ideia de </a:t>
            </a:r>
            <a:r>
              <a:rPr lang="pt-BR" sz="3200" b="1" i="0" dirty="0">
                <a:solidFill>
                  <a:srgbClr val="FFFF00"/>
                </a:solidFill>
                <a:effectLst/>
                <a:latin typeface="sohne"/>
              </a:rPr>
              <a:t>objeto</a:t>
            </a:r>
            <a:r>
              <a:rPr lang="pt-BR" sz="3200" b="1" i="0" dirty="0">
                <a:solidFill>
                  <a:schemeClr val="bg1"/>
                </a:solidFill>
                <a:effectLst/>
                <a:latin typeface="sohne"/>
              </a:rPr>
              <a:t> na programação.</a:t>
            </a:r>
          </a:p>
        </p:txBody>
      </p:sp>
    </p:spTree>
    <p:extLst>
      <p:ext uri="{BB962C8B-B14F-4D97-AF65-F5344CB8AC3E}">
        <p14:creationId xmlns:p14="http://schemas.microsoft.com/office/powerpoint/2010/main" val="1420233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646331"/>
          </a:xfrm>
          <a:prstGeom prst="rect">
            <a:avLst/>
          </a:prstGeom>
          <a:noFill/>
        </p:spPr>
        <p:txBody>
          <a:bodyPr wrap="square">
            <a:spAutoFit/>
          </a:bodyPr>
          <a:lstStyle/>
          <a:p>
            <a:pPr algn="just"/>
            <a:r>
              <a:rPr lang="pt-BR" sz="3600" b="1" i="0" dirty="0">
                <a:solidFill>
                  <a:srgbClr val="FFFF00"/>
                </a:solidFill>
                <a:effectLst/>
                <a:latin typeface="sohne"/>
              </a:rPr>
              <a:t>Classe e suas instâncias:</a:t>
            </a:r>
            <a:endParaRPr lang="pt-BR" sz="3200" b="1" i="0" dirty="0">
              <a:solidFill>
                <a:schemeClr val="bg1"/>
              </a:solidFill>
              <a:effectLst/>
              <a:latin typeface="sohne"/>
            </a:endParaRPr>
          </a:p>
        </p:txBody>
      </p:sp>
      <p:pic>
        <p:nvPicPr>
          <p:cNvPr id="3" name="Imagem 2">
            <a:extLst>
              <a:ext uri="{FF2B5EF4-FFF2-40B4-BE49-F238E27FC236}">
                <a16:creationId xmlns:a16="http://schemas.microsoft.com/office/drawing/2014/main" id="{F4ADC563-A1B3-5B0B-7CD6-7AA61157EF73}"/>
              </a:ext>
            </a:extLst>
          </p:cNvPr>
          <p:cNvPicPr>
            <a:picLocks noChangeAspect="1"/>
          </p:cNvPicPr>
          <p:nvPr/>
        </p:nvPicPr>
        <p:blipFill>
          <a:blip r:embed="rId2"/>
          <a:stretch>
            <a:fillRect/>
          </a:stretch>
        </p:blipFill>
        <p:spPr>
          <a:xfrm>
            <a:off x="1166701" y="1153890"/>
            <a:ext cx="6810598" cy="5371454"/>
          </a:xfrm>
          <a:prstGeom prst="rect">
            <a:avLst/>
          </a:prstGeom>
        </p:spPr>
      </p:pic>
    </p:spTree>
    <p:extLst>
      <p:ext uri="{BB962C8B-B14F-4D97-AF65-F5344CB8AC3E}">
        <p14:creationId xmlns:p14="http://schemas.microsoft.com/office/powerpoint/2010/main" val="3146837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116632"/>
            <a:ext cx="8496944" cy="2677656"/>
          </a:xfrm>
          <a:prstGeom prst="rect">
            <a:avLst/>
          </a:prstGeom>
          <a:noFill/>
        </p:spPr>
        <p:txBody>
          <a:bodyPr wrap="square">
            <a:spAutoFit/>
          </a:bodyPr>
          <a:lstStyle/>
          <a:p>
            <a:pPr algn="just"/>
            <a:r>
              <a:rPr lang="pt-BR" sz="4000" b="1" i="0" dirty="0">
                <a:solidFill>
                  <a:srgbClr val="FFFF00"/>
                </a:solidFill>
                <a:effectLst/>
                <a:latin typeface="sohne"/>
              </a:rPr>
              <a:t>Atributos:</a:t>
            </a:r>
          </a:p>
          <a:p>
            <a:pPr algn="just"/>
            <a:endParaRPr lang="pt-BR" sz="1200" b="1" i="0" dirty="0">
              <a:solidFill>
                <a:schemeClr val="bg1"/>
              </a:solidFill>
              <a:effectLst/>
              <a:latin typeface="sohne"/>
            </a:endParaRPr>
          </a:p>
          <a:p>
            <a:pPr algn="just"/>
            <a:r>
              <a:rPr lang="pt-BR" sz="2800" b="1" i="0" dirty="0">
                <a:solidFill>
                  <a:schemeClr val="bg1"/>
                </a:solidFill>
                <a:effectLst/>
                <a:latin typeface="sohne"/>
              </a:rPr>
              <a:t>Os principais elementos que compõem uma </a:t>
            </a:r>
            <a:r>
              <a:rPr lang="pt-BR" sz="2800" b="1" i="0" dirty="0">
                <a:solidFill>
                  <a:srgbClr val="FFFF00"/>
                </a:solidFill>
                <a:effectLst/>
                <a:latin typeface="sohne"/>
              </a:rPr>
              <a:t>classe</a:t>
            </a:r>
            <a:r>
              <a:rPr lang="pt-BR" sz="2800" b="1" i="0" dirty="0">
                <a:solidFill>
                  <a:schemeClr val="bg1"/>
                </a:solidFill>
                <a:effectLst/>
                <a:latin typeface="sohne"/>
              </a:rPr>
              <a:t> são os </a:t>
            </a:r>
            <a:r>
              <a:rPr lang="pt-BR" sz="2800" b="1" i="0" dirty="0">
                <a:solidFill>
                  <a:srgbClr val="FFFF00"/>
                </a:solidFill>
                <a:effectLst/>
                <a:latin typeface="sohne"/>
              </a:rPr>
              <a:t>atributos</a:t>
            </a:r>
            <a:r>
              <a:rPr lang="pt-BR" sz="2800" b="1" i="0" dirty="0">
                <a:solidFill>
                  <a:schemeClr val="bg1"/>
                </a:solidFill>
                <a:effectLst/>
                <a:latin typeface="sohne"/>
              </a:rPr>
              <a:t> e os </a:t>
            </a:r>
            <a:r>
              <a:rPr lang="pt-BR" sz="2800" b="1" i="0" dirty="0">
                <a:solidFill>
                  <a:srgbClr val="FFFF00"/>
                </a:solidFill>
                <a:effectLst/>
                <a:latin typeface="sohne"/>
              </a:rPr>
              <a:t>métodos</a:t>
            </a:r>
            <a:r>
              <a:rPr lang="pt-BR" sz="2800" b="1" i="0" dirty="0">
                <a:solidFill>
                  <a:schemeClr val="bg1"/>
                </a:solidFill>
                <a:effectLst/>
                <a:latin typeface="sohne"/>
              </a:rPr>
              <a:t>.</a:t>
            </a:r>
          </a:p>
          <a:p>
            <a:pPr algn="just"/>
            <a:r>
              <a:rPr lang="pt-BR" sz="2800" b="1" i="0" dirty="0">
                <a:solidFill>
                  <a:schemeClr val="bg1"/>
                </a:solidFill>
                <a:effectLst/>
                <a:latin typeface="sohne"/>
              </a:rPr>
              <a:t>Um </a:t>
            </a:r>
            <a:r>
              <a:rPr lang="pt-BR" sz="2800" b="1" i="0" dirty="0">
                <a:solidFill>
                  <a:srgbClr val="FFFF00"/>
                </a:solidFill>
                <a:effectLst/>
                <a:latin typeface="sohne"/>
              </a:rPr>
              <a:t>atributo</a:t>
            </a:r>
            <a:r>
              <a:rPr lang="pt-BR" sz="2800" b="1" i="0" dirty="0">
                <a:solidFill>
                  <a:schemeClr val="bg1"/>
                </a:solidFill>
                <a:effectLst/>
                <a:latin typeface="sohne"/>
              </a:rPr>
              <a:t> é um elemento que representa as características da </a:t>
            </a:r>
            <a:r>
              <a:rPr lang="pt-BR" sz="2800" b="1" i="0" dirty="0">
                <a:solidFill>
                  <a:srgbClr val="FFFF00"/>
                </a:solidFill>
                <a:effectLst/>
                <a:latin typeface="sohne"/>
              </a:rPr>
              <a:t>classe</a:t>
            </a:r>
            <a:r>
              <a:rPr lang="pt-BR" sz="2800" b="1" i="0" dirty="0">
                <a:solidFill>
                  <a:schemeClr val="bg1"/>
                </a:solidFill>
                <a:effectLst/>
                <a:latin typeface="sohne"/>
              </a:rPr>
              <a:t>.</a:t>
            </a:r>
          </a:p>
        </p:txBody>
      </p:sp>
      <p:pic>
        <p:nvPicPr>
          <p:cNvPr id="3" name="Imagem 2">
            <a:extLst>
              <a:ext uri="{FF2B5EF4-FFF2-40B4-BE49-F238E27FC236}">
                <a16:creationId xmlns:a16="http://schemas.microsoft.com/office/drawing/2014/main" id="{ABFCB536-9A3D-BB63-5C7C-E28F5B7BEF09}"/>
              </a:ext>
            </a:extLst>
          </p:cNvPr>
          <p:cNvPicPr>
            <a:picLocks noChangeAspect="1"/>
          </p:cNvPicPr>
          <p:nvPr/>
        </p:nvPicPr>
        <p:blipFill>
          <a:blip r:embed="rId2"/>
          <a:stretch>
            <a:fillRect/>
          </a:stretch>
        </p:blipFill>
        <p:spPr>
          <a:xfrm>
            <a:off x="755576" y="2852936"/>
            <a:ext cx="7632848" cy="3672108"/>
          </a:xfrm>
          <a:prstGeom prst="rect">
            <a:avLst/>
          </a:prstGeom>
        </p:spPr>
      </p:pic>
    </p:spTree>
    <p:extLst>
      <p:ext uri="{BB962C8B-B14F-4D97-AF65-F5344CB8AC3E}">
        <p14:creationId xmlns:p14="http://schemas.microsoft.com/office/powerpoint/2010/main" val="3111280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116632"/>
            <a:ext cx="8496944" cy="2292935"/>
          </a:xfrm>
          <a:prstGeom prst="rect">
            <a:avLst/>
          </a:prstGeom>
          <a:noFill/>
        </p:spPr>
        <p:txBody>
          <a:bodyPr wrap="square">
            <a:spAutoFit/>
          </a:bodyPr>
          <a:lstStyle/>
          <a:p>
            <a:pPr algn="just"/>
            <a:r>
              <a:rPr lang="pt-BR" sz="3600" b="1" i="0" dirty="0">
                <a:solidFill>
                  <a:srgbClr val="FFFF00"/>
                </a:solidFill>
                <a:effectLst/>
                <a:latin typeface="sohne"/>
              </a:rPr>
              <a:t>Método:</a:t>
            </a:r>
          </a:p>
          <a:p>
            <a:pPr algn="just"/>
            <a:endParaRPr lang="pt-BR" sz="1100" b="1" i="0" dirty="0">
              <a:solidFill>
                <a:schemeClr val="bg1"/>
              </a:solidFill>
              <a:effectLst/>
              <a:latin typeface="sohne"/>
            </a:endParaRPr>
          </a:p>
          <a:p>
            <a:pPr algn="just"/>
            <a:r>
              <a:rPr lang="pt-BR" sz="2400" b="1" i="0" dirty="0">
                <a:solidFill>
                  <a:schemeClr val="bg1"/>
                </a:solidFill>
                <a:effectLst/>
                <a:latin typeface="sohne"/>
              </a:rPr>
              <a:t>Um outro elemento importante de uma </a:t>
            </a:r>
            <a:r>
              <a:rPr lang="pt-BR" sz="2400" b="1" i="0" dirty="0">
                <a:solidFill>
                  <a:srgbClr val="FFFF00"/>
                </a:solidFill>
                <a:effectLst/>
                <a:latin typeface="sohne"/>
              </a:rPr>
              <a:t>classe</a:t>
            </a:r>
            <a:r>
              <a:rPr lang="pt-BR" sz="2400" b="1" i="0" dirty="0">
                <a:solidFill>
                  <a:schemeClr val="bg1"/>
                </a:solidFill>
                <a:effectLst/>
                <a:latin typeface="sohne"/>
              </a:rPr>
              <a:t> são os </a:t>
            </a:r>
            <a:r>
              <a:rPr lang="pt-BR" sz="2400" b="1" i="0" dirty="0">
                <a:solidFill>
                  <a:srgbClr val="FFFF00"/>
                </a:solidFill>
                <a:effectLst/>
                <a:latin typeface="sohne"/>
              </a:rPr>
              <a:t>métodos</a:t>
            </a:r>
            <a:r>
              <a:rPr lang="pt-BR" sz="2400" b="1" i="0" dirty="0">
                <a:solidFill>
                  <a:schemeClr val="bg1"/>
                </a:solidFill>
                <a:effectLst/>
                <a:latin typeface="sohne"/>
              </a:rPr>
              <a:t>. Um </a:t>
            </a:r>
            <a:r>
              <a:rPr lang="pt-BR" sz="2400" b="1" i="0" dirty="0">
                <a:solidFill>
                  <a:srgbClr val="FFFF00"/>
                </a:solidFill>
                <a:effectLst/>
                <a:latin typeface="sohne"/>
              </a:rPr>
              <a:t>método</a:t>
            </a:r>
            <a:r>
              <a:rPr lang="pt-BR" sz="2400" b="1" i="0" dirty="0">
                <a:solidFill>
                  <a:schemeClr val="bg1"/>
                </a:solidFill>
                <a:effectLst/>
                <a:latin typeface="sohne"/>
              </a:rPr>
              <a:t> dá ao </a:t>
            </a:r>
            <a:r>
              <a:rPr lang="pt-BR" sz="2400" b="1" i="0" dirty="0">
                <a:solidFill>
                  <a:srgbClr val="FFFF00"/>
                </a:solidFill>
                <a:effectLst/>
                <a:latin typeface="sohne"/>
              </a:rPr>
              <a:t>objeto da classe </a:t>
            </a:r>
            <a:r>
              <a:rPr lang="pt-BR" sz="2400" b="1" i="0" dirty="0">
                <a:solidFill>
                  <a:schemeClr val="bg1"/>
                </a:solidFill>
                <a:effectLst/>
                <a:latin typeface="sohne"/>
              </a:rPr>
              <a:t>a capacidade de </a:t>
            </a:r>
            <a:r>
              <a:rPr lang="pt-BR" sz="2400" b="1" i="0" dirty="0">
                <a:solidFill>
                  <a:srgbClr val="FFFF00"/>
                </a:solidFill>
                <a:effectLst/>
                <a:latin typeface="sohne"/>
              </a:rPr>
              <a:t>executar</a:t>
            </a:r>
            <a:r>
              <a:rPr lang="pt-BR" sz="2400" b="1" i="0" dirty="0">
                <a:solidFill>
                  <a:schemeClr val="bg1"/>
                </a:solidFill>
                <a:effectLst/>
                <a:latin typeface="sohne"/>
              </a:rPr>
              <a:t> algum tipo de </a:t>
            </a:r>
            <a:r>
              <a:rPr lang="pt-BR" sz="2400" b="1" i="0" dirty="0">
                <a:solidFill>
                  <a:srgbClr val="FFFF00"/>
                </a:solidFill>
                <a:effectLst/>
                <a:latin typeface="sohne"/>
              </a:rPr>
              <a:t>ação</a:t>
            </a:r>
            <a:r>
              <a:rPr lang="pt-BR" sz="2400" b="1" i="0" dirty="0">
                <a:solidFill>
                  <a:schemeClr val="bg1"/>
                </a:solidFill>
                <a:effectLst/>
                <a:latin typeface="sohne"/>
              </a:rPr>
              <a:t>, </a:t>
            </a:r>
            <a:r>
              <a:rPr lang="pt-BR" sz="2400" b="1" i="0" dirty="0">
                <a:solidFill>
                  <a:srgbClr val="FFFF00"/>
                </a:solidFill>
                <a:effectLst/>
                <a:latin typeface="sohne"/>
              </a:rPr>
              <a:t>comportamento</a:t>
            </a:r>
            <a:r>
              <a:rPr lang="pt-BR" sz="2400" b="1" i="0" dirty="0">
                <a:solidFill>
                  <a:schemeClr val="bg1"/>
                </a:solidFill>
                <a:effectLst/>
                <a:latin typeface="sohne"/>
              </a:rPr>
              <a:t> ou </a:t>
            </a:r>
            <a:r>
              <a:rPr lang="pt-BR" sz="2400" b="1" i="0" dirty="0">
                <a:solidFill>
                  <a:srgbClr val="FFFF00"/>
                </a:solidFill>
                <a:effectLst/>
                <a:latin typeface="sohne"/>
              </a:rPr>
              <a:t>processamento</a:t>
            </a:r>
            <a:r>
              <a:rPr lang="pt-BR" sz="2400" b="1" i="0" dirty="0">
                <a:solidFill>
                  <a:schemeClr val="bg1"/>
                </a:solidFill>
                <a:effectLst/>
                <a:latin typeface="sohne"/>
              </a:rPr>
              <a:t>. Um robô é capaz de executar uma série de ações.</a:t>
            </a:r>
          </a:p>
        </p:txBody>
      </p:sp>
      <p:pic>
        <p:nvPicPr>
          <p:cNvPr id="4" name="Imagem 3">
            <a:extLst>
              <a:ext uri="{FF2B5EF4-FFF2-40B4-BE49-F238E27FC236}">
                <a16:creationId xmlns:a16="http://schemas.microsoft.com/office/drawing/2014/main" id="{5C845FC7-B34E-3270-DD65-F84E661B4D50}"/>
              </a:ext>
            </a:extLst>
          </p:cNvPr>
          <p:cNvPicPr>
            <a:picLocks noChangeAspect="1"/>
          </p:cNvPicPr>
          <p:nvPr/>
        </p:nvPicPr>
        <p:blipFill>
          <a:blip r:embed="rId2"/>
          <a:stretch>
            <a:fillRect/>
          </a:stretch>
        </p:blipFill>
        <p:spPr>
          <a:xfrm>
            <a:off x="539552" y="2636912"/>
            <a:ext cx="8064896" cy="3879962"/>
          </a:xfrm>
          <a:prstGeom prst="rect">
            <a:avLst/>
          </a:prstGeom>
        </p:spPr>
      </p:pic>
    </p:spTree>
    <p:extLst>
      <p:ext uri="{BB962C8B-B14F-4D97-AF65-F5344CB8AC3E}">
        <p14:creationId xmlns:p14="http://schemas.microsoft.com/office/powerpoint/2010/main" val="136541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89639" y="2060848"/>
            <a:ext cx="8496944" cy="2246769"/>
          </a:xfrm>
          <a:prstGeom prst="rect">
            <a:avLst/>
          </a:prstGeom>
          <a:noFill/>
        </p:spPr>
        <p:txBody>
          <a:bodyPr wrap="square">
            <a:spAutoFit/>
          </a:bodyPr>
          <a:lstStyle/>
          <a:p>
            <a:pPr algn="just"/>
            <a:r>
              <a:rPr lang="pt-BR" sz="2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Em Javascript um objeto é uma coleção de propriedades, sendo cada propriedade definida como uma sintaxe de par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chave : valor</a:t>
            </a:r>
            <a:endParaRPr lang="pt-BR" sz="2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pt-BR" sz="28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 chave pode ser uma string e o valor pode ser qualquer informação.</a:t>
            </a:r>
          </a:p>
        </p:txBody>
      </p:sp>
      <p:sp>
        <p:nvSpPr>
          <p:cNvPr id="9" name="Título 1">
            <a:extLst>
              <a:ext uri="{FF2B5EF4-FFF2-40B4-BE49-F238E27FC236}">
                <a16:creationId xmlns:a16="http://schemas.microsoft.com/office/drawing/2014/main" id="{BFE7EBAA-3C4C-A353-6420-AFDDE30760FE}"/>
              </a:ext>
            </a:extLst>
          </p:cNvPr>
          <p:cNvSpPr txBox="1">
            <a:spLocks/>
          </p:cNvSpPr>
          <p:nvPr/>
        </p:nvSpPr>
        <p:spPr>
          <a:xfrm>
            <a:off x="317629" y="332656"/>
            <a:ext cx="8640964" cy="1408344"/>
          </a:xfrm>
          <a:prstGeom prst="rect">
            <a:avLst/>
          </a:prstGeom>
          <a:solidFill>
            <a:srgbClr val="FFFF00"/>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7200" dirty="0">
                <a:solidFill>
                  <a:srgbClr val="7030A0"/>
                </a:solidFill>
                <a:latin typeface="Impact" panose="020B0806030902050204" pitchFamily="34" charset="0"/>
                <a:cs typeface="Arial" pitchFamily="34" charset="0"/>
              </a:rPr>
              <a:t>Objetos em Javascript</a:t>
            </a:r>
            <a:endParaRPr lang="pt-BR" dirty="0">
              <a:solidFill>
                <a:srgbClr val="7030A0"/>
              </a:solidFill>
              <a:latin typeface="Impact" panose="020B0806030902050204" pitchFamily="34" charset="0"/>
              <a:cs typeface="Arial" pitchFamily="34" charset="0"/>
            </a:endParaRPr>
          </a:p>
        </p:txBody>
      </p:sp>
      <p:pic>
        <p:nvPicPr>
          <p:cNvPr id="1030" name="Picture 6" descr="Valor-chave – Vooo – Insights">
            <a:extLst>
              <a:ext uri="{FF2B5EF4-FFF2-40B4-BE49-F238E27FC236}">
                <a16:creationId xmlns:a16="http://schemas.microsoft.com/office/drawing/2014/main" id="{C79D1011-B616-8FE7-6606-2F0B2E51C1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4022" y="4388277"/>
            <a:ext cx="3468178" cy="229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208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116632"/>
            <a:ext cx="8496944" cy="6355586"/>
          </a:xfrm>
          <a:prstGeom prst="rect">
            <a:avLst/>
          </a:prstGeom>
          <a:noFill/>
        </p:spPr>
        <p:txBody>
          <a:bodyPr wrap="square">
            <a:spAutoFit/>
          </a:bodyPr>
          <a:lstStyle/>
          <a:p>
            <a:pPr algn="just"/>
            <a:r>
              <a:rPr lang="pt-BR" sz="3600" b="1" i="0" dirty="0">
                <a:solidFill>
                  <a:srgbClr val="FFFF00"/>
                </a:solidFill>
                <a:effectLst/>
                <a:latin typeface="sohne"/>
              </a:rPr>
              <a:t>Classes, objetos, métodos:</a:t>
            </a:r>
          </a:p>
          <a:p>
            <a:pPr algn="just"/>
            <a:endParaRPr lang="pt-BR" sz="1100" b="1" i="0" dirty="0">
              <a:solidFill>
                <a:schemeClr val="bg1"/>
              </a:solidFill>
              <a:effectLst/>
              <a:latin typeface="sohne"/>
            </a:endParaRPr>
          </a:p>
          <a:p>
            <a:pPr algn="just"/>
            <a:r>
              <a:rPr lang="pt-BR" sz="2400" b="1" i="0" dirty="0">
                <a:solidFill>
                  <a:srgbClr val="E11F3B"/>
                </a:solidFill>
                <a:effectLst/>
                <a:latin typeface="sohne"/>
              </a:rPr>
              <a:t>Classe Carro </a:t>
            </a:r>
            <a:r>
              <a:rPr lang="pt-BR" sz="2400" b="1" i="0" dirty="0">
                <a:solidFill>
                  <a:schemeClr val="bg1"/>
                </a:solidFill>
                <a:effectLst/>
                <a:latin typeface="sohne"/>
              </a:rPr>
              <a:t>(</a:t>
            </a:r>
            <a:r>
              <a:rPr lang="pt-BR" sz="2400" b="1" i="0" dirty="0">
                <a:solidFill>
                  <a:schemeClr val="accent6"/>
                </a:solidFill>
                <a:effectLst/>
                <a:latin typeface="sohne"/>
              </a:rPr>
              <a:t>marca, modelo, cor, combustível</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r>
              <a:rPr lang="pt-BR" sz="2400" b="1" i="0" dirty="0">
                <a:solidFill>
                  <a:srgbClr val="00B0F0"/>
                </a:solidFill>
                <a:effectLst/>
                <a:latin typeface="sohne"/>
              </a:rPr>
              <a:t>Objeto carro A </a:t>
            </a:r>
            <a:r>
              <a:rPr lang="pt-BR" sz="2400" b="1" i="0" dirty="0">
                <a:solidFill>
                  <a:schemeClr val="bg1"/>
                </a:solidFill>
                <a:effectLst/>
                <a:latin typeface="sohne"/>
              </a:rPr>
              <a:t>(</a:t>
            </a:r>
            <a:r>
              <a:rPr lang="pt-BR" sz="2400" b="1" i="0" dirty="0">
                <a:solidFill>
                  <a:schemeClr val="accent6"/>
                </a:solidFill>
                <a:effectLst/>
                <a:latin typeface="sohne"/>
              </a:rPr>
              <a:t>Fiat, </a:t>
            </a:r>
            <a:r>
              <a:rPr lang="pt-BR" sz="2400" b="1" i="0" dirty="0" err="1">
                <a:solidFill>
                  <a:schemeClr val="accent6"/>
                </a:solidFill>
                <a:effectLst/>
                <a:latin typeface="sohne"/>
              </a:rPr>
              <a:t>punto</a:t>
            </a:r>
            <a:r>
              <a:rPr lang="pt-BR" sz="2400" b="1" i="0" dirty="0">
                <a:solidFill>
                  <a:schemeClr val="accent6"/>
                </a:solidFill>
                <a:effectLst/>
                <a:latin typeface="sohne"/>
              </a:rPr>
              <a:t>, branco, </a:t>
            </a:r>
            <a:r>
              <a:rPr lang="pt-BR" sz="2400" b="1" i="0" dirty="0" err="1">
                <a:solidFill>
                  <a:schemeClr val="accent6"/>
                </a:solidFill>
                <a:effectLst/>
                <a:latin typeface="sohne"/>
              </a:rPr>
              <a:t>flex</a:t>
            </a:r>
            <a:r>
              <a:rPr lang="pt-BR" sz="2400" b="1" i="0" dirty="0">
                <a:solidFill>
                  <a:schemeClr val="bg1"/>
                </a:solidFill>
                <a:effectLst/>
                <a:latin typeface="sohne"/>
              </a:rPr>
              <a:t>)</a:t>
            </a:r>
          </a:p>
          <a:p>
            <a:pPr algn="just"/>
            <a:r>
              <a:rPr lang="pt-BR" sz="2400" b="1" i="0" dirty="0">
                <a:solidFill>
                  <a:srgbClr val="00B0F0"/>
                </a:solidFill>
                <a:effectLst/>
                <a:latin typeface="sohne"/>
              </a:rPr>
              <a:t>Objeto carro B </a:t>
            </a:r>
            <a:r>
              <a:rPr lang="pt-BR" sz="2400" b="1" i="0" dirty="0">
                <a:solidFill>
                  <a:schemeClr val="bg1"/>
                </a:solidFill>
                <a:effectLst/>
                <a:latin typeface="sohne"/>
              </a:rPr>
              <a:t>(</a:t>
            </a:r>
            <a:r>
              <a:rPr lang="pt-BR" sz="2400" b="1" i="0" dirty="0">
                <a:solidFill>
                  <a:schemeClr val="accent6"/>
                </a:solidFill>
                <a:effectLst/>
                <a:latin typeface="sohne"/>
              </a:rPr>
              <a:t>Ford, Ka, vermelho, gasolina</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r>
              <a:rPr lang="pt-BR" sz="2400" b="1" i="0" dirty="0">
                <a:solidFill>
                  <a:srgbClr val="00B050"/>
                </a:solidFill>
                <a:effectLst/>
                <a:latin typeface="sohne"/>
              </a:rPr>
              <a:t>Métodos</a:t>
            </a:r>
            <a:r>
              <a:rPr lang="pt-BR" sz="2400" b="1" i="0" dirty="0">
                <a:solidFill>
                  <a:schemeClr val="bg1"/>
                </a:solidFill>
                <a:effectLst/>
                <a:latin typeface="sohne"/>
              </a:rPr>
              <a:t>: </a:t>
            </a:r>
            <a:r>
              <a:rPr lang="pt-BR" sz="2400" b="1" i="0" dirty="0">
                <a:solidFill>
                  <a:srgbClr val="7030A0"/>
                </a:solidFill>
                <a:effectLst/>
                <a:latin typeface="sohne"/>
              </a:rPr>
              <a:t>ligar, acelerar, frear</a:t>
            </a:r>
          </a:p>
          <a:p>
            <a:pPr algn="just"/>
            <a:endParaRPr lang="pt-BR" sz="2400" b="1" dirty="0">
              <a:solidFill>
                <a:schemeClr val="bg1"/>
              </a:solidFill>
              <a:latin typeface="sohne"/>
            </a:endParaRPr>
          </a:p>
          <a:p>
            <a:pPr algn="just"/>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r>
              <a:rPr lang="pt-BR" sz="2400" b="1" i="0" dirty="0">
                <a:solidFill>
                  <a:srgbClr val="FF0066"/>
                </a:solidFill>
                <a:effectLst/>
                <a:latin typeface="sohne"/>
              </a:rPr>
              <a:t>Classe Animal </a:t>
            </a:r>
            <a:r>
              <a:rPr lang="pt-BR" sz="2400" b="1" i="0" dirty="0">
                <a:solidFill>
                  <a:schemeClr val="bg1"/>
                </a:solidFill>
                <a:effectLst/>
                <a:latin typeface="sohne"/>
              </a:rPr>
              <a:t>(</a:t>
            </a:r>
            <a:r>
              <a:rPr lang="pt-BR" sz="2400" b="1" i="0" dirty="0">
                <a:solidFill>
                  <a:schemeClr val="accent6"/>
                </a:solidFill>
                <a:effectLst/>
                <a:latin typeface="sohne"/>
              </a:rPr>
              <a:t>tamanho, peso, raça</a:t>
            </a:r>
            <a:r>
              <a:rPr lang="pt-BR" sz="2400" b="1" i="0" dirty="0">
                <a:solidFill>
                  <a:schemeClr val="bg1"/>
                </a:solidFill>
                <a:effectLst/>
                <a:latin typeface="sohne"/>
              </a:rPr>
              <a:t>)</a:t>
            </a:r>
          </a:p>
          <a:p>
            <a:pPr algn="just"/>
            <a:endParaRPr lang="pt-BR" sz="2400" b="1" i="0" dirty="0">
              <a:solidFill>
                <a:schemeClr val="bg1"/>
              </a:solidFill>
              <a:effectLst/>
              <a:latin typeface="sohne"/>
            </a:endParaRPr>
          </a:p>
          <a:p>
            <a:pPr algn="just"/>
            <a:r>
              <a:rPr lang="pt-BR" sz="2400" b="1" i="0" dirty="0">
                <a:solidFill>
                  <a:srgbClr val="00B050"/>
                </a:solidFill>
                <a:effectLst/>
                <a:latin typeface="sohne"/>
              </a:rPr>
              <a:t>Métodos</a:t>
            </a:r>
            <a:r>
              <a:rPr lang="pt-BR" sz="2400" b="1" i="0" dirty="0">
                <a:solidFill>
                  <a:schemeClr val="bg1"/>
                </a:solidFill>
                <a:effectLst/>
                <a:latin typeface="sohne"/>
              </a:rPr>
              <a:t>: </a:t>
            </a:r>
            <a:r>
              <a:rPr lang="pt-BR" sz="2400" b="1" i="0" dirty="0">
                <a:solidFill>
                  <a:srgbClr val="7030A0"/>
                </a:solidFill>
                <a:effectLst/>
                <a:latin typeface="sohne"/>
              </a:rPr>
              <a:t>comer(), dormir(), caçar()</a:t>
            </a:r>
          </a:p>
          <a:p>
            <a:pPr algn="just"/>
            <a:endParaRPr lang="pt-BR" sz="2400" b="1" i="0" dirty="0">
              <a:solidFill>
                <a:schemeClr val="bg1"/>
              </a:solidFill>
              <a:effectLst/>
              <a:latin typeface="sohne"/>
            </a:endParaRPr>
          </a:p>
          <a:p>
            <a:pPr algn="just"/>
            <a:r>
              <a:rPr lang="pt-BR" sz="2400" b="1" i="0" dirty="0">
                <a:solidFill>
                  <a:srgbClr val="00B0F0"/>
                </a:solidFill>
                <a:effectLst/>
                <a:latin typeface="sohne"/>
              </a:rPr>
              <a:t>Objeto felino </a:t>
            </a:r>
            <a:r>
              <a:rPr lang="pt-BR" sz="2400" b="1" i="0" dirty="0" err="1">
                <a:solidFill>
                  <a:schemeClr val="bg1"/>
                </a:solidFill>
                <a:effectLst/>
                <a:latin typeface="sohne"/>
              </a:rPr>
              <a:t>extends</a:t>
            </a:r>
            <a:r>
              <a:rPr lang="pt-BR" sz="2400" b="1" i="0" dirty="0">
                <a:solidFill>
                  <a:schemeClr val="bg1"/>
                </a:solidFill>
                <a:effectLst/>
                <a:latin typeface="sohne"/>
              </a:rPr>
              <a:t> </a:t>
            </a:r>
            <a:r>
              <a:rPr lang="pt-BR" sz="2400" b="1" i="0" dirty="0">
                <a:solidFill>
                  <a:srgbClr val="FF0066"/>
                </a:solidFill>
                <a:effectLst/>
                <a:latin typeface="sohne"/>
              </a:rPr>
              <a:t>Animal</a:t>
            </a:r>
          </a:p>
          <a:p>
            <a:pPr algn="just"/>
            <a:r>
              <a:rPr lang="pt-BR" sz="2400" b="1" i="0" dirty="0">
                <a:solidFill>
                  <a:srgbClr val="00B050"/>
                </a:solidFill>
                <a:effectLst/>
                <a:latin typeface="sohne"/>
              </a:rPr>
              <a:t>Método</a:t>
            </a:r>
            <a:r>
              <a:rPr lang="pt-BR" sz="2400" b="1" i="0" dirty="0">
                <a:solidFill>
                  <a:schemeClr val="bg1"/>
                </a:solidFill>
                <a:effectLst/>
                <a:latin typeface="sohne"/>
              </a:rPr>
              <a:t> </a:t>
            </a:r>
            <a:r>
              <a:rPr lang="pt-BR" sz="2400" b="1" i="0" dirty="0">
                <a:solidFill>
                  <a:srgbClr val="7030A0"/>
                </a:solidFill>
                <a:effectLst/>
                <a:latin typeface="sohne"/>
              </a:rPr>
              <a:t>caçar()</a:t>
            </a:r>
          </a:p>
        </p:txBody>
      </p:sp>
    </p:spTree>
    <p:extLst>
      <p:ext uri="{BB962C8B-B14F-4D97-AF65-F5344CB8AC3E}">
        <p14:creationId xmlns:p14="http://schemas.microsoft.com/office/powerpoint/2010/main" val="302508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404664"/>
            <a:ext cx="8496944" cy="523220"/>
          </a:xfrm>
          <a:prstGeom prst="rect">
            <a:avLst/>
          </a:prstGeom>
          <a:noFill/>
        </p:spPr>
        <p:txBody>
          <a:bodyPr wrap="square">
            <a:spAutoFit/>
          </a:bodyPr>
          <a:lstStyle/>
          <a:p>
            <a:pPr algn="ctr"/>
            <a:r>
              <a:rPr lang="pt-BR" sz="2800" b="1" i="0" dirty="0">
                <a:solidFill>
                  <a:srgbClr val="FFFF00"/>
                </a:solidFill>
                <a:effectLst/>
                <a:latin typeface="sohne"/>
              </a:rPr>
              <a:t>Referências</a:t>
            </a:r>
          </a:p>
        </p:txBody>
      </p:sp>
      <p:sp>
        <p:nvSpPr>
          <p:cNvPr id="10" name="CaixaDeTexto 9">
            <a:extLst>
              <a:ext uri="{FF2B5EF4-FFF2-40B4-BE49-F238E27FC236}">
                <a16:creationId xmlns:a16="http://schemas.microsoft.com/office/drawing/2014/main" id="{91CCB466-18FC-D950-8D10-413A2429600A}"/>
              </a:ext>
            </a:extLst>
          </p:cNvPr>
          <p:cNvSpPr txBox="1"/>
          <p:nvPr/>
        </p:nvSpPr>
        <p:spPr>
          <a:xfrm>
            <a:off x="467544" y="1311151"/>
            <a:ext cx="8161243" cy="1569660"/>
          </a:xfrm>
          <a:prstGeom prst="rect">
            <a:avLst/>
          </a:prstGeom>
          <a:noFill/>
        </p:spPr>
        <p:txBody>
          <a:bodyPr wrap="square">
            <a:spAutoFit/>
          </a:bodyPr>
          <a:lstStyle/>
          <a:p>
            <a:pPr algn="just"/>
            <a:r>
              <a:rPr lang="pt-BR" sz="2400" i="0" dirty="0">
                <a:solidFill>
                  <a:srgbClr val="00B0F0"/>
                </a:solidFill>
                <a:effectLst/>
                <a:latin typeface="sohne"/>
                <a:hlinkClick r:id="rId2"/>
              </a:rPr>
              <a:t>https://www.javascript.com/</a:t>
            </a:r>
          </a:p>
          <a:p>
            <a:pPr algn="just"/>
            <a:r>
              <a:rPr lang="pt-BR" sz="2400" i="0" dirty="0">
                <a:solidFill>
                  <a:srgbClr val="00B0F0"/>
                </a:solidFill>
                <a:effectLst/>
                <a:latin typeface="sohne"/>
                <a:hlinkClick r:id="rId2"/>
              </a:rPr>
              <a:t>https://www.javascripttutorial.net/</a:t>
            </a:r>
            <a:endParaRPr lang="pt-BR" sz="2400" i="0" dirty="0">
              <a:solidFill>
                <a:srgbClr val="00B0F0"/>
              </a:solidFill>
              <a:effectLst/>
              <a:latin typeface="sohne"/>
            </a:endParaRPr>
          </a:p>
          <a:p>
            <a:pPr algn="just"/>
            <a:r>
              <a:rPr lang="pt-BR" sz="2400" i="0" dirty="0">
                <a:solidFill>
                  <a:srgbClr val="00B0F0"/>
                </a:solidFill>
                <a:effectLst/>
                <a:latin typeface="sohne"/>
                <a:hlinkClick r:id="rId3"/>
              </a:rPr>
              <a:t>https://developer.mozilla.org/pt-BR/docs/Web/JavaScript</a:t>
            </a:r>
            <a:endParaRPr lang="pt-BR" sz="2400" i="0" dirty="0">
              <a:solidFill>
                <a:srgbClr val="00B0F0"/>
              </a:solidFill>
              <a:effectLst/>
              <a:latin typeface="sohne"/>
            </a:endParaRPr>
          </a:p>
          <a:p>
            <a:pPr algn="just"/>
            <a:r>
              <a:rPr lang="pt-BR" sz="2400" i="0" dirty="0">
                <a:solidFill>
                  <a:srgbClr val="00B0F0"/>
                </a:solidFill>
                <a:effectLst/>
                <a:latin typeface="sohne"/>
                <a:hlinkClick r:id="rId4"/>
              </a:rPr>
              <a:t>https://www.devmedia.com.br/classes-no-javascript/23866</a:t>
            </a:r>
            <a:endParaRPr lang="pt-BR" sz="2400" i="0" dirty="0">
              <a:solidFill>
                <a:srgbClr val="00B0F0"/>
              </a:solidFill>
              <a:effectLst/>
              <a:latin typeface="sohne"/>
            </a:endParaRPr>
          </a:p>
        </p:txBody>
      </p:sp>
      <p:pic>
        <p:nvPicPr>
          <p:cNvPr id="19458" name="Picture 2" descr="30 coisas que só pessoas viciadas em livros entendem - Voce - CAPRICHO |  Inspiração para histórias, Amantes de livros, A menina que roubava livros">
            <a:extLst>
              <a:ext uri="{FF2B5EF4-FFF2-40B4-BE49-F238E27FC236}">
                <a16:creationId xmlns:a16="http://schemas.microsoft.com/office/drawing/2014/main" id="{A4F6E422-F021-EECB-AF45-8D4E39EE2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213" y="3068960"/>
            <a:ext cx="8113574"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225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BFE7EBAA-3C4C-A353-6420-AFDDE30760FE}"/>
              </a:ext>
            </a:extLst>
          </p:cNvPr>
          <p:cNvSpPr txBox="1">
            <a:spLocks/>
          </p:cNvSpPr>
          <p:nvPr/>
        </p:nvSpPr>
        <p:spPr>
          <a:xfrm>
            <a:off x="5862949" y="130155"/>
            <a:ext cx="3065480" cy="1620354"/>
          </a:xfrm>
          <a:prstGeom prst="rect">
            <a:avLst/>
          </a:prstGeom>
        </p:spPr>
        <p:txBody>
          <a:bodyPr vert="horz" lIns="91440" tIns="45720" rIns="91440" bIns="45720" rtlCol="0" anchor="b">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5400" dirty="0">
                <a:solidFill>
                  <a:srgbClr val="FFFF00"/>
                </a:solidFill>
                <a:latin typeface="Impact" panose="020B0806030902050204" pitchFamily="34" charset="0"/>
              </a:rPr>
              <a:t>Bora </a:t>
            </a:r>
            <a:r>
              <a:rPr lang="en-US" sz="5400" dirty="0" err="1">
                <a:solidFill>
                  <a:srgbClr val="FFFF00"/>
                </a:solidFill>
                <a:latin typeface="Impact" panose="020B0806030902050204" pitchFamily="34" charset="0"/>
              </a:rPr>
              <a:t>codar</a:t>
            </a:r>
            <a:r>
              <a:rPr lang="en-US" sz="5400" dirty="0">
                <a:solidFill>
                  <a:srgbClr val="FFFF00"/>
                </a:solidFill>
                <a:latin typeface="Impact" panose="020B0806030902050204" pitchFamily="34" charset="0"/>
              </a:rPr>
              <a:t> </a:t>
            </a:r>
            <a:r>
              <a:rPr lang="en-US" sz="5400" dirty="0" err="1">
                <a:solidFill>
                  <a:srgbClr val="FFFF00"/>
                </a:solidFill>
                <a:latin typeface="Impact" panose="020B0806030902050204" pitchFamily="34" charset="0"/>
              </a:rPr>
              <a:t>VsCode</a:t>
            </a:r>
            <a:endParaRPr lang="en-US" sz="5400" dirty="0">
              <a:solidFill>
                <a:srgbClr val="FFFF00"/>
              </a:solidFill>
              <a:latin typeface="Impact" panose="020B0806030902050204" pitchFamily="34" charset="0"/>
            </a:endParaRPr>
          </a:p>
        </p:txBody>
      </p:sp>
      <p:pic>
        <p:nvPicPr>
          <p:cNvPr id="5" name="Picture 18" descr="C:\Users\Alexandre Gomes\Desktop\visual-studio-code-logo-284BC24C39-seeklogo.com.png">
            <a:extLst>
              <a:ext uri="{FF2B5EF4-FFF2-40B4-BE49-F238E27FC236}">
                <a16:creationId xmlns:a16="http://schemas.microsoft.com/office/drawing/2014/main" id="{004DA62B-DC85-42E1-B444-592A99E3CE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67" r="19124" b="-2"/>
          <a:stretch/>
        </p:blipFill>
        <p:spPr bwMode="auto">
          <a:xfrm>
            <a:off x="20" y="10"/>
            <a:ext cx="5271352"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2" name="Picture 2" descr="React + enzyme + jest (config). Vamos parar de quebrar tanto a cabeça e… |  by Maycon Alves | Training Center | Medium">
            <a:extLst>
              <a:ext uri="{FF2B5EF4-FFF2-40B4-BE49-F238E27FC236}">
                <a16:creationId xmlns:a16="http://schemas.microsoft.com/office/drawing/2014/main" id="{5C372261-E300-EAFA-5181-0CB50A543B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0112" y="4217393"/>
            <a:ext cx="3120824" cy="23406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otTelegram PT.1] Criando seu próprio bot no Telegram usando NodeJS +  Deploy na nuvem via Heroku - DEV Community">
            <a:extLst>
              <a:ext uri="{FF2B5EF4-FFF2-40B4-BE49-F238E27FC236}">
                <a16:creationId xmlns:a16="http://schemas.microsoft.com/office/drawing/2014/main" id="{7CA860FD-61A5-0DB4-7613-A46E5D9D4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408" y="2009835"/>
            <a:ext cx="1948232" cy="194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3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23528" y="476672"/>
            <a:ext cx="8496944" cy="2062103"/>
          </a:xfrm>
          <a:prstGeom prst="rect">
            <a:avLst/>
          </a:prstGeom>
          <a:noFill/>
        </p:spPr>
        <p:txBody>
          <a:bodyPr wrap="square">
            <a:spAutoFit/>
          </a:bodyPr>
          <a:lstStyle/>
          <a:p>
            <a:pPr algn="just"/>
            <a:r>
              <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Para criar um objeto, use a sintaxe literal de </a:t>
            </a:r>
            <a:r>
              <a:rPr lang="pt-BR" sz="32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objeto { }</a:t>
            </a:r>
            <a:r>
              <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a:t>
            </a:r>
          </a:p>
          <a:p>
            <a:pPr algn="just"/>
            <a:r>
              <a:rPr lang="pt-BR" sz="32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Por exemplo, o exemplo a seguir cria um objeto vazio:</a:t>
            </a:r>
            <a:endParaRPr lang="pt-BR" sz="32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9B2C0762-664C-A34F-B31C-D7BBC28EC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51" y="2780928"/>
            <a:ext cx="8472722" cy="10370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en You Troll A Big Fat Default | Fortnite">
            <a:extLst>
              <a:ext uri="{FF2B5EF4-FFF2-40B4-BE49-F238E27FC236}">
                <a16:creationId xmlns:a16="http://schemas.microsoft.com/office/drawing/2014/main" id="{7CB03355-92DC-50AC-A5FC-4A38844FC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690" y="3993922"/>
            <a:ext cx="2603430" cy="2603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4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8BB9F71-A742-E06A-67F4-0CD591ACA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044" y="2288140"/>
            <a:ext cx="8362420" cy="236499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AE4A1D5C-C498-FB12-EA7A-9121925C39A8}"/>
              </a:ext>
            </a:extLst>
          </p:cNvPr>
          <p:cNvSpPr txBox="1"/>
          <p:nvPr/>
        </p:nvSpPr>
        <p:spPr>
          <a:xfrm>
            <a:off x="314036" y="4725144"/>
            <a:ext cx="8506435" cy="1938992"/>
          </a:xfrm>
          <a:prstGeom prst="rect">
            <a:avLst/>
          </a:prstGeom>
          <a:noFill/>
        </p:spPr>
        <p:txBody>
          <a:bodyPr wrap="square">
            <a:spAutoFit/>
          </a:bodyPr>
          <a:lstStyle/>
          <a:p>
            <a:pPr algn="just"/>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O objeto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person</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 possui duas propriedades:</a:t>
            </a:r>
          </a:p>
          <a:p>
            <a:pPr marL="342900" indent="-342900" algn="just">
              <a:buFont typeface="Arial" panose="020B0604020202020204" pitchFamily="34" charset="0"/>
              <a:buChar char="•"/>
            </a:pP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 primeira propriedade, identificada pela chave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firstName</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 e que possui como valor a string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'John’</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 segunda propriedade, identificada pela chave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lastName</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 e que possui como valor a string </a:t>
            </a:r>
            <a:r>
              <a:rPr lang="pt-BR"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'Doe'</a:t>
            </a:r>
            <a:r>
              <a:rPr lang="pt-BR" sz="2400"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a:t>
            </a:r>
          </a:p>
        </p:txBody>
      </p:sp>
      <p:sp>
        <p:nvSpPr>
          <p:cNvPr id="7" name="CaixaDeTexto 6">
            <a:extLst>
              <a:ext uri="{FF2B5EF4-FFF2-40B4-BE49-F238E27FC236}">
                <a16:creationId xmlns:a16="http://schemas.microsoft.com/office/drawing/2014/main" id="{834FE47C-8AF0-9261-F86D-8198DC045B9E}"/>
              </a:ext>
            </a:extLst>
          </p:cNvPr>
          <p:cNvSpPr txBox="1"/>
          <p:nvPr/>
        </p:nvSpPr>
        <p:spPr>
          <a:xfrm>
            <a:off x="323528" y="260648"/>
            <a:ext cx="8496944" cy="1902957"/>
          </a:xfrm>
          <a:prstGeom prst="rect">
            <a:avLst/>
          </a:prstGeom>
          <a:noFill/>
        </p:spPr>
        <p:txBody>
          <a:bodyPr wrap="square">
            <a:spAutoFit/>
          </a:bodyPr>
          <a:lstStyle/>
          <a:p>
            <a:pPr algn="just">
              <a:lnSpc>
                <a:spcPct val="107000"/>
              </a:lnSpc>
              <a:spcBef>
                <a:spcPts val="2400"/>
              </a:spcBef>
              <a:spcAft>
                <a:spcPts val="2400"/>
              </a:spcAft>
            </a:pP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Para criar um objeto com propriedades, use a sintaxe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chave : valor</a:t>
            </a: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 Por exemplo, para criar um objeto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person</a:t>
            </a: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 com as propriedades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firstName</a:t>
            </a: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 e </a:t>
            </a:r>
            <a:r>
              <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lastName</a:t>
            </a:r>
            <a:r>
              <a:rPr lang="pt-BR" sz="2800" dirty="0">
                <a:solidFill>
                  <a:schemeClr val="accent4"/>
                </a:solidFill>
                <a:effectLst/>
                <a:latin typeface="Arial" panose="020B0604020202020204" pitchFamily="34" charset="0"/>
                <a:ea typeface="Times New Roman" panose="02020603050405020304" pitchFamily="18" charset="0"/>
                <a:cs typeface="Times New Roman" panose="02020603050405020304" pitchFamily="18" charset="0"/>
              </a:rPr>
              <a:t>, faça da seguinte forma:</a:t>
            </a:r>
            <a:endParaRPr lang="pt-BR" sz="28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6" name="Imagem 5" descr="Jovem empresário apresentando">
            <a:extLst>
              <a:ext uri="{FF2B5EF4-FFF2-40B4-BE49-F238E27FC236}">
                <a16:creationId xmlns:a16="http://schemas.microsoft.com/office/drawing/2014/main" id="{BCD3E563-77F4-507A-1845-B1D7D127D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136" y="2426514"/>
            <a:ext cx="1584176" cy="2486968"/>
          </a:xfrm>
          <a:prstGeom prst="rect">
            <a:avLst/>
          </a:prstGeom>
        </p:spPr>
      </p:pic>
    </p:spTree>
    <p:extLst>
      <p:ext uri="{BB962C8B-B14F-4D97-AF65-F5344CB8AC3E}">
        <p14:creationId xmlns:p14="http://schemas.microsoft.com/office/powerpoint/2010/main" val="70309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E243BD1C-CDE9-4238-9272-94015A4C9269}"/>
              </a:ext>
            </a:extLst>
          </p:cNvPr>
          <p:cNvSpPr txBox="1"/>
          <p:nvPr/>
        </p:nvSpPr>
        <p:spPr>
          <a:xfrm>
            <a:off x="323528" y="476672"/>
            <a:ext cx="8496944" cy="4154984"/>
          </a:xfrm>
          <a:prstGeom prst="rect">
            <a:avLst/>
          </a:prstGeom>
          <a:noFill/>
        </p:spPr>
        <p:txBody>
          <a:bodyPr wrap="square">
            <a:spAutoFit/>
          </a:bodyPr>
          <a:lstStyle/>
          <a:p>
            <a:pPr algn="just"/>
            <a:r>
              <a:rPr lang="pt-BR" sz="4000" b="1" i="0" dirty="0">
                <a:solidFill>
                  <a:srgbClr val="FFFF00"/>
                </a:solidFill>
                <a:effectLst/>
                <a:latin typeface="sohne"/>
              </a:rPr>
              <a:t>Acessando as propriedades:</a:t>
            </a:r>
          </a:p>
          <a:p>
            <a:pPr algn="just"/>
            <a:endParaRPr lang="pt-BR" sz="3200" b="1" i="0" dirty="0">
              <a:solidFill>
                <a:schemeClr val="bg1"/>
              </a:solidFill>
              <a:effectLst/>
              <a:latin typeface="sohne"/>
            </a:endParaRPr>
          </a:p>
          <a:p>
            <a:pPr algn="just"/>
            <a:r>
              <a:rPr lang="pt-BR" sz="3200" b="0" i="0" dirty="0">
                <a:solidFill>
                  <a:schemeClr val="bg1"/>
                </a:solidFill>
                <a:effectLst/>
                <a:latin typeface="charter"/>
              </a:rPr>
              <a:t>Para acessar uma propriedade de um objeto, use uma das duas notações (sintaxes):</a:t>
            </a:r>
          </a:p>
          <a:p>
            <a:pPr algn="just"/>
            <a:endParaRPr lang="pt-BR" sz="3200" b="0" i="0" dirty="0">
              <a:solidFill>
                <a:schemeClr val="bg1"/>
              </a:solidFill>
              <a:effectLst/>
              <a:latin typeface="charter"/>
            </a:endParaRPr>
          </a:p>
          <a:p>
            <a:pPr algn="just">
              <a:buFont typeface="Arial" panose="020B0604020202020204" pitchFamily="34" charset="0"/>
              <a:buChar char="•"/>
            </a:pPr>
            <a:r>
              <a:rPr lang="pt-BR" sz="3200" b="0" i="0" dirty="0">
                <a:solidFill>
                  <a:srgbClr val="FF0000"/>
                </a:solidFill>
                <a:effectLst/>
                <a:latin typeface="charter"/>
              </a:rPr>
              <a:t> Notação de ponto</a:t>
            </a:r>
          </a:p>
          <a:p>
            <a:pPr algn="just">
              <a:buFont typeface="Arial" panose="020B0604020202020204" pitchFamily="34" charset="0"/>
              <a:buChar char="•"/>
            </a:pPr>
            <a:endParaRPr lang="pt-BR" sz="3200" b="0" i="0" dirty="0">
              <a:solidFill>
                <a:schemeClr val="bg1"/>
              </a:solidFill>
              <a:effectLst/>
              <a:latin typeface="charter"/>
            </a:endParaRPr>
          </a:p>
          <a:p>
            <a:pPr algn="just">
              <a:buFont typeface="Arial" panose="020B0604020202020204" pitchFamily="34" charset="0"/>
              <a:buChar char="•"/>
            </a:pPr>
            <a:r>
              <a:rPr lang="pt-BR" sz="3200" b="0" i="0" dirty="0">
                <a:solidFill>
                  <a:srgbClr val="FF0000"/>
                </a:solidFill>
                <a:effectLst/>
                <a:latin typeface="charter"/>
              </a:rPr>
              <a:t> Notação de array</a:t>
            </a:r>
          </a:p>
        </p:txBody>
      </p:sp>
      <p:pic>
        <p:nvPicPr>
          <p:cNvPr id="5" name="Imagem 4" descr="Galinha passeando">
            <a:extLst>
              <a:ext uri="{FF2B5EF4-FFF2-40B4-BE49-F238E27FC236}">
                <a16:creationId xmlns:a16="http://schemas.microsoft.com/office/drawing/2014/main" id="{9133FFB8-49A4-82E2-17C5-3F40DA9AA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3083484"/>
            <a:ext cx="3096344" cy="3096344"/>
          </a:xfrm>
          <a:prstGeom prst="rect">
            <a:avLst/>
          </a:prstGeom>
        </p:spPr>
      </p:pic>
    </p:spTree>
    <p:extLst>
      <p:ext uri="{BB962C8B-B14F-4D97-AF65-F5344CB8AC3E}">
        <p14:creationId xmlns:p14="http://schemas.microsoft.com/office/powerpoint/2010/main" val="122862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476672"/>
            <a:ext cx="8496944" cy="4585871"/>
          </a:xfrm>
          <a:prstGeom prst="rect">
            <a:avLst/>
          </a:prstGeom>
          <a:noFill/>
        </p:spPr>
        <p:txBody>
          <a:bodyPr wrap="square">
            <a:spAutoFit/>
          </a:bodyPr>
          <a:lstStyle/>
          <a:p>
            <a:pPr algn="just"/>
            <a:r>
              <a:rPr lang="pt-BR" sz="4000" b="1" i="0" dirty="0">
                <a:solidFill>
                  <a:srgbClr val="FFFF00"/>
                </a:solidFill>
                <a:effectLst/>
                <a:latin typeface="sohne"/>
              </a:rPr>
              <a:t>A notação de ponto (.)</a:t>
            </a:r>
          </a:p>
          <a:p>
            <a:pPr algn="just"/>
            <a:endParaRPr lang="pt-BR" sz="2800" b="1" i="0" dirty="0">
              <a:solidFill>
                <a:srgbClr val="FFFF00"/>
              </a:solidFill>
              <a:effectLst/>
              <a:latin typeface="sohne"/>
            </a:endParaRPr>
          </a:p>
          <a:p>
            <a:pPr algn="just"/>
            <a:r>
              <a:rPr lang="pt-BR" sz="2800" b="1" i="0" dirty="0">
                <a:solidFill>
                  <a:schemeClr val="bg1"/>
                </a:solidFill>
                <a:effectLst/>
                <a:latin typeface="sohne"/>
              </a:rPr>
              <a:t>O exemplo mostra como usar a notação de </a:t>
            </a:r>
            <a:r>
              <a:rPr lang="pt-BR" sz="2800" b="1" i="0" dirty="0">
                <a:solidFill>
                  <a:srgbClr val="FFFF00"/>
                </a:solidFill>
                <a:effectLst/>
                <a:latin typeface="sohne"/>
              </a:rPr>
              <a:t>ponto</a:t>
            </a:r>
            <a:r>
              <a:rPr lang="pt-BR" sz="2800" b="1" i="0" dirty="0">
                <a:solidFill>
                  <a:schemeClr val="bg1"/>
                </a:solidFill>
                <a:effectLst/>
                <a:latin typeface="sohne"/>
              </a:rPr>
              <a:t> para acessar uma propriedade de um objeto:</a:t>
            </a:r>
          </a:p>
          <a:p>
            <a:pPr algn="just"/>
            <a:endParaRPr lang="pt-BR" sz="2800" b="1" i="0" dirty="0">
              <a:solidFill>
                <a:schemeClr val="bg1"/>
              </a:solidFill>
              <a:effectLst/>
              <a:latin typeface="sohne"/>
            </a:endParaRPr>
          </a:p>
          <a:p>
            <a:pPr algn="just"/>
            <a:endParaRPr lang="pt-BR" sz="2800" b="1" dirty="0">
              <a:solidFill>
                <a:schemeClr val="bg1"/>
              </a:solidFill>
              <a:latin typeface="sohne"/>
            </a:endParaRPr>
          </a:p>
          <a:p>
            <a:pPr algn="just"/>
            <a:endParaRPr lang="pt-BR" sz="2800" b="1" i="0" dirty="0">
              <a:solidFill>
                <a:schemeClr val="bg1"/>
              </a:solidFill>
              <a:effectLst/>
              <a:latin typeface="sohne"/>
            </a:endParaRPr>
          </a:p>
          <a:p>
            <a:pPr algn="just"/>
            <a:endParaRPr lang="pt-BR" sz="2800" b="1" i="0" dirty="0">
              <a:solidFill>
                <a:schemeClr val="bg1"/>
              </a:solidFill>
              <a:effectLst/>
              <a:latin typeface="sohne"/>
            </a:endParaRPr>
          </a:p>
          <a:p>
            <a:pPr algn="just"/>
            <a:r>
              <a:rPr lang="pt-BR" sz="2800" b="0" i="0" dirty="0">
                <a:solidFill>
                  <a:schemeClr val="bg1"/>
                </a:solidFill>
                <a:effectLst/>
                <a:latin typeface="charter"/>
              </a:rPr>
              <a:t>Por exemplo, para acessar a propriedade </a:t>
            </a:r>
            <a:r>
              <a:rPr lang="pt-BR" sz="2800" b="0" i="0" dirty="0">
                <a:solidFill>
                  <a:srgbClr val="FFFF00"/>
                </a:solidFill>
                <a:effectLst/>
                <a:latin typeface="charter"/>
              </a:rPr>
              <a:t>firstName</a:t>
            </a:r>
            <a:r>
              <a:rPr lang="pt-BR" sz="2800" b="0" i="0" dirty="0">
                <a:solidFill>
                  <a:schemeClr val="bg1"/>
                </a:solidFill>
                <a:effectLst/>
                <a:latin typeface="charter"/>
              </a:rPr>
              <a:t> do objeto </a:t>
            </a:r>
            <a:r>
              <a:rPr lang="pt-BR" sz="2800" b="0" i="0" dirty="0">
                <a:solidFill>
                  <a:srgbClr val="FFFF00"/>
                </a:solidFill>
                <a:effectLst/>
                <a:latin typeface="charter"/>
              </a:rPr>
              <a:t>person</a:t>
            </a:r>
            <a:r>
              <a:rPr lang="pt-BR" sz="2800" b="0" i="0" dirty="0">
                <a:solidFill>
                  <a:schemeClr val="bg1"/>
                </a:solidFill>
                <a:effectLst/>
                <a:latin typeface="charter"/>
              </a:rPr>
              <a:t>, use a seguinte expressão:</a:t>
            </a:r>
          </a:p>
        </p:txBody>
      </p:sp>
      <p:pic>
        <p:nvPicPr>
          <p:cNvPr id="5123" name="Picture 3">
            <a:extLst>
              <a:ext uri="{FF2B5EF4-FFF2-40B4-BE49-F238E27FC236}">
                <a16:creationId xmlns:a16="http://schemas.microsoft.com/office/drawing/2014/main" id="{7C855296-DFA4-5E7F-3CDF-0C672420F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127" y="5207720"/>
            <a:ext cx="8478993" cy="1029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BBB88A8-318E-296E-EC16-36DBDB871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19375"/>
            <a:ext cx="8479592" cy="102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60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476672"/>
            <a:ext cx="8496944" cy="2123658"/>
          </a:xfrm>
          <a:prstGeom prst="rect">
            <a:avLst/>
          </a:prstGeom>
          <a:noFill/>
        </p:spPr>
        <p:txBody>
          <a:bodyPr wrap="square">
            <a:spAutoFit/>
          </a:bodyPr>
          <a:lstStyle/>
          <a:p>
            <a:pPr algn="just"/>
            <a:r>
              <a:rPr lang="pt-BR" sz="4400" b="1" i="0" dirty="0">
                <a:solidFill>
                  <a:srgbClr val="FF0066"/>
                </a:solidFill>
                <a:effectLst/>
                <a:latin typeface="sohne"/>
              </a:rPr>
              <a:t>O trecho abaixo cria um </a:t>
            </a:r>
            <a:r>
              <a:rPr lang="pt-BR" sz="4400" b="1" i="0" dirty="0">
                <a:solidFill>
                  <a:srgbClr val="FFFF00"/>
                </a:solidFill>
                <a:effectLst/>
                <a:latin typeface="sohne"/>
              </a:rPr>
              <a:t>objeto</a:t>
            </a:r>
            <a:r>
              <a:rPr lang="pt-BR" sz="4400" b="1" i="0" dirty="0">
                <a:solidFill>
                  <a:srgbClr val="FF0066"/>
                </a:solidFill>
                <a:effectLst/>
                <a:latin typeface="sohne"/>
              </a:rPr>
              <a:t> de </a:t>
            </a:r>
            <a:r>
              <a:rPr lang="pt-BR" sz="4400" b="1" i="0" dirty="0">
                <a:solidFill>
                  <a:srgbClr val="FFFF00"/>
                </a:solidFill>
                <a:effectLst/>
                <a:latin typeface="sohne"/>
              </a:rPr>
              <a:t>person</a:t>
            </a:r>
            <a:r>
              <a:rPr lang="pt-BR" sz="4400" b="1" i="0" dirty="0">
                <a:solidFill>
                  <a:srgbClr val="FF0066"/>
                </a:solidFill>
                <a:effectLst/>
                <a:latin typeface="sohne"/>
              </a:rPr>
              <a:t> e mostra o </a:t>
            </a:r>
            <a:r>
              <a:rPr lang="pt-BR" sz="4400" b="1" i="0" dirty="0">
                <a:solidFill>
                  <a:srgbClr val="FFFF00"/>
                </a:solidFill>
                <a:effectLst/>
                <a:latin typeface="sohne"/>
              </a:rPr>
              <a:t>nome</a:t>
            </a:r>
            <a:r>
              <a:rPr lang="pt-BR" sz="4400" b="1" i="0" dirty="0">
                <a:solidFill>
                  <a:srgbClr val="FF0066"/>
                </a:solidFill>
                <a:effectLst/>
                <a:latin typeface="sohne"/>
              </a:rPr>
              <a:t> e o </a:t>
            </a:r>
            <a:r>
              <a:rPr lang="pt-BR" sz="4400" b="1" i="0" dirty="0">
                <a:solidFill>
                  <a:srgbClr val="FFFF00"/>
                </a:solidFill>
                <a:effectLst/>
                <a:latin typeface="sohne"/>
              </a:rPr>
              <a:t>sobrenome</a:t>
            </a:r>
            <a:r>
              <a:rPr lang="pt-BR" sz="4400" b="1" i="0" dirty="0">
                <a:solidFill>
                  <a:srgbClr val="FF0066"/>
                </a:solidFill>
                <a:effectLst/>
                <a:latin typeface="sohne"/>
              </a:rPr>
              <a:t> no console:</a:t>
            </a:r>
          </a:p>
        </p:txBody>
      </p:sp>
      <p:pic>
        <p:nvPicPr>
          <p:cNvPr id="5124" name="Picture 4">
            <a:extLst>
              <a:ext uri="{FF2B5EF4-FFF2-40B4-BE49-F238E27FC236}">
                <a16:creationId xmlns:a16="http://schemas.microsoft.com/office/drawing/2014/main" id="{E1E9ECDD-648F-3F56-BA01-F0ED8F4FA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65" y="2780928"/>
            <a:ext cx="8279270" cy="374932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descr="Telescópio">
            <a:extLst>
              <a:ext uri="{FF2B5EF4-FFF2-40B4-BE49-F238E27FC236}">
                <a16:creationId xmlns:a16="http://schemas.microsoft.com/office/drawing/2014/main" id="{56B6CE10-C024-DF55-F486-32186DF716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95049" flipH="1">
            <a:off x="5675894" y="3369434"/>
            <a:ext cx="2246484" cy="1474174"/>
          </a:xfrm>
          <a:prstGeom prst="rect">
            <a:avLst/>
          </a:prstGeom>
        </p:spPr>
      </p:pic>
      <p:pic>
        <p:nvPicPr>
          <p:cNvPr id="6" name="Imagem 5" descr="Empresário com punho no queixo">
            <a:extLst>
              <a:ext uri="{FF2B5EF4-FFF2-40B4-BE49-F238E27FC236}">
                <a16:creationId xmlns:a16="http://schemas.microsoft.com/office/drawing/2014/main" id="{9DD5D61A-AFCE-EA31-8380-AA3DDDFC7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2360" y="4434190"/>
            <a:ext cx="622581" cy="2052756"/>
          </a:xfrm>
          <a:prstGeom prst="rect">
            <a:avLst/>
          </a:prstGeom>
        </p:spPr>
      </p:pic>
    </p:spTree>
    <p:extLst>
      <p:ext uri="{BB962C8B-B14F-4D97-AF65-F5344CB8AC3E}">
        <p14:creationId xmlns:p14="http://schemas.microsoft.com/office/powerpoint/2010/main" val="188122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45C5199C-E54B-95FF-A1CE-CBF0B8C48FD2}"/>
              </a:ext>
            </a:extLst>
          </p:cNvPr>
          <p:cNvSpPr txBox="1"/>
          <p:nvPr/>
        </p:nvSpPr>
        <p:spPr>
          <a:xfrm>
            <a:off x="323528" y="332656"/>
            <a:ext cx="8496944" cy="2431435"/>
          </a:xfrm>
          <a:prstGeom prst="rect">
            <a:avLst/>
          </a:prstGeom>
          <a:noFill/>
        </p:spPr>
        <p:txBody>
          <a:bodyPr wrap="square">
            <a:spAutoFit/>
          </a:bodyPr>
          <a:lstStyle/>
          <a:p>
            <a:pPr algn="just"/>
            <a:r>
              <a:rPr lang="pt-BR" sz="4000" b="1" i="0" dirty="0">
                <a:solidFill>
                  <a:srgbClr val="FFFF00"/>
                </a:solidFill>
                <a:effectLst/>
                <a:latin typeface="sohne"/>
              </a:rPr>
              <a:t>A notação do tipo Array [ ]</a:t>
            </a:r>
          </a:p>
          <a:p>
            <a:pPr algn="just"/>
            <a:endParaRPr lang="pt-BR" sz="2800" b="1" i="0" dirty="0">
              <a:solidFill>
                <a:srgbClr val="FFFF00"/>
              </a:solidFill>
              <a:effectLst/>
              <a:latin typeface="sohne"/>
            </a:endParaRPr>
          </a:p>
          <a:p>
            <a:pPr algn="just"/>
            <a:r>
              <a:rPr lang="pt-BR" sz="2800" b="1" i="0" dirty="0">
                <a:solidFill>
                  <a:schemeClr val="bg1"/>
                </a:solidFill>
                <a:effectLst/>
                <a:latin typeface="sohne"/>
              </a:rPr>
              <a:t>O exemplo mostra como acessar o valor da propriedade de um objeto usando </a:t>
            </a:r>
            <a:r>
              <a:rPr lang="pt-BR" sz="2800" b="1" i="0" dirty="0">
                <a:solidFill>
                  <a:srgbClr val="FFFF00"/>
                </a:solidFill>
                <a:effectLst/>
                <a:latin typeface="sohne"/>
              </a:rPr>
              <a:t>colchetes</a:t>
            </a:r>
            <a:r>
              <a:rPr lang="pt-BR" sz="2800" b="1" i="0" dirty="0">
                <a:solidFill>
                  <a:schemeClr val="bg1"/>
                </a:solidFill>
                <a:effectLst/>
                <a:latin typeface="sohne"/>
              </a:rPr>
              <a:t>, como na notação de Array:</a:t>
            </a:r>
          </a:p>
        </p:txBody>
      </p:sp>
      <p:pic>
        <p:nvPicPr>
          <p:cNvPr id="8194" name="Picture 2">
            <a:extLst>
              <a:ext uri="{FF2B5EF4-FFF2-40B4-BE49-F238E27FC236}">
                <a16:creationId xmlns:a16="http://schemas.microsoft.com/office/drawing/2014/main" id="{A22E8047-C47D-8F37-1FC4-ECD90E485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564326"/>
            <a:ext cx="8496944" cy="105916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Hora do intervalo, raposa">
            <a:extLst>
              <a:ext uri="{FF2B5EF4-FFF2-40B4-BE49-F238E27FC236}">
                <a16:creationId xmlns:a16="http://schemas.microsoft.com/office/drawing/2014/main" id="{EE49BBFE-81BF-5B02-4EF8-0938BDA15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96136" y="3041267"/>
            <a:ext cx="2705127" cy="2705127"/>
          </a:xfrm>
          <a:prstGeom prst="rect">
            <a:avLst/>
          </a:prstGeom>
        </p:spPr>
      </p:pic>
    </p:spTree>
    <p:extLst>
      <p:ext uri="{BB962C8B-B14F-4D97-AF65-F5344CB8AC3E}">
        <p14:creationId xmlns:p14="http://schemas.microsoft.com/office/powerpoint/2010/main" val="736673263"/>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1160</TotalTime>
  <Words>1168</Words>
  <Application>Microsoft Office PowerPoint</Application>
  <PresentationFormat>Apresentação na tela (4:3)</PresentationFormat>
  <Paragraphs>159</Paragraphs>
  <Slides>32</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32</vt:i4>
      </vt:variant>
    </vt:vector>
  </HeadingPairs>
  <TitlesOfParts>
    <vt:vector size="39" baseType="lpstr">
      <vt:lpstr>Arial</vt:lpstr>
      <vt:lpstr>Bloody</vt:lpstr>
      <vt:lpstr>Calibri</vt:lpstr>
      <vt:lpstr>charter</vt:lpstr>
      <vt:lpstr>Impact</vt:lpstr>
      <vt:lpstr>sohne</vt:lpstr>
      <vt:lpstr>Tema do Office</vt:lpstr>
      <vt:lpstr>       “3º ADS - ED”</vt:lpstr>
      <vt:lpst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JavaScritp</dc:title>
  <dc:creator>Alexandre Gomes</dc:creator>
  <cp:lastModifiedBy>ALEXANDRE GOMES DA SILVA</cp:lastModifiedBy>
  <cp:revision>84</cp:revision>
  <dcterms:created xsi:type="dcterms:W3CDTF">2020-01-22T14:41:03Z</dcterms:created>
  <dcterms:modified xsi:type="dcterms:W3CDTF">2023-10-18T11:07:44Z</dcterms:modified>
</cp:coreProperties>
</file>